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drawings/drawing3.xml" ContentType="application/vnd.openxmlformats-officedocument.drawingml.chartshap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722" r:id="rId3"/>
    <p:sldMasterId id="2147483674" r:id="rId4"/>
    <p:sldMasterId id="2147484032" r:id="rId5"/>
    <p:sldMasterId id="2147484046" r:id="rId6"/>
  </p:sldMasterIdLst>
  <p:notesMasterIdLst>
    <p:notesMasterId r:id="rId76"/>
  </p:notesMasterIdLst>
  <p:handoutMasterIdLst>
    <p:handoutMasterId r:id="rId77"/>
  </p:handoutMasterIdLst>
  <p:sldIdLst>
    <p:sldId id="275" r:id="rId7"/>
    <p:sldId id="328" r:id="rId8"/>
    <p:sldId id="329" r:id="rId9"/>
    <p:sldId id="316" r:id="rId10"/>
    <p:sldId id="327" r:id="rId11"/>
    <p:sldId id="330" r:id="rId12"/>
    <p:sldId id="321" r:id="rId13"/>
    <p:sldId id="409" r:id="rId14"/>
    <p:sldId id="408" r:id="rId15"/>
    <p:sldId id="269" r:id="rId16"/>
    <p:sldId id="403" r:id="rId17"/>
    <p:sldId id="406" r:id="rId18"/>
    <p:sldId id="407" r:id="rId19"/>
    <p:sldId id="331" r:id="rId20"/>
    <p:sldId id="273" r:id="rId21"/>
    <p:sldId id="404" r:id="rId22"/>
    <p:sldId id="414" r:id="rId23"/>
    <p:sldId id="308" r:id="rId24"/>
    <p:sldId id="272" r:id="rId25"/>
    <p:sldId id="388" r:id="rId26"/>
    <p:sldId id="389" r:id="rId27"/>
    <p:sldId id="415" r:id="rId28"/>
    <p:sldId id="410" r:id="rId29"/>
    <p:sldId id="367" r:id="rId30"/>
    <p:sldId id="366" r:id="rId31"/>
    <p:sldId id="371" r:id="rId32"/>
    <p:sldId id="372" r:id="rId33"/>
    <p:sldId id="370" r:id="rId34"/>
    <p:sldId id="369" r:id="rId35"/>
    <p:sldId id="411" r:id="rId36"/>
    <p:sldId id="412" r:id="rId37"/>
    <p:sldId id="413" r:id="rId38"/>
    <p:sldId id="345" r:id="rId39"/>
    <p:sldId id="346" r:id="rId40"/>
    <p:sldId id="347" r:id="rId41"/>
    <p:sldId id="348" r:id="rId42"/>
    <p:sldId id="349" r:id="rId43"/>
    <p:sldId id="350" r:id="rId44"/>
    <p:sldId id="351" r:id="rId45"/>
    <p:sldId id="352" r:id="rId46"/>
    <p:sldId id="353" r:id="rId47"/>
    <p:sldId id="354" r:id="rId48"/>
    <p:sldId id="355" r:id="rId49"/>
    <p:sldId id="356" r:id="rId50"/>
    <p:sldId id="368" r:id="rId51"/>
    <p:sldId id="357" r:id="rId52"/>
    <p:sldId id="358" r:id="rId53"/>
    <p:sldId id="359" r:id="rId54"/>
    <p:sldId id="360" r:id="rId55"/>
    <p:sldId id="362" r:id="rId56"/>
    <p:sldId id="363" r:id="rId57"/>
    <p:sldId id="365" r:id="rId58"/>
    <p:sldId id="373" r:id="rId59"/>
    <p:sldId id="374" r:id="rId60"/>
    <p:sldId id="375" r:id="rId61"/>
    <p:sldId id="376" r:id="rId62"/>
    <p:sldId id="402" r:id="rId63"/>
    <p:sldId id="377" r:id="rId64"/>
    <p:sldId id="392" r:id="rId65"/>
    <p:sldId id="393" r:id="rId66"/>
    <p:sldId id="394" r:id="rId67"/>
    <p:sldId id="395" r:id="rId68"/>
    <p:sldId id="396" r:id="rId69"/>
    <p:sldId id="397" r:id="rId70"/>
    <p:sldId id="398" r:id="rId71"/>
    <p:sldId id="399" r:id="rId72"/>
    <p:sldId id="400" r:id="rId73"/>
    <p:sldId id="401" r:id="rId74"/>
    <p:sldId id="313" r:id="rId7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47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24" autoAdjust="0"/>
  </p:normalViewPr>
  <p:slideViewPr>
    <p:cSldViewPr>
      <p:cViewPr>
        <p:scale>
          <a:sx n="110" d="100"/>
          <a:sy n="110" d="100"/>
        </p:scale>
        <p:origin x="-1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1.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viewProps" Target="viewProps.xml"/><Relationship Id="rId5" Type="http://schemas.openxmlformats.org/officeDocument/2006/relationships/slideMaster" Target="slideMasters/slideMaster4.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theme" Target="theme/theme1.xml"/><Relationship Id="rId3" Type="http://schemas.openxmlformats.org/officeDocument/2006/relationships/slideMaster" Target="slideMasters/slideMaster2.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1" Type="http://schemas.openxmlformats.org/officeDocument/2006/relationships/customXml" Target="../customXml/item1.xml"/><Relationship Id="rId6"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d.gov\sld\sldfiles\EIIO\Power%20Points\Most%20Current\2012%2011%20Charts%20for%20Power%20Poin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d.gov\sld\sldfiles\EIIO\Power%20Points\Most%20Current\2012%2011%20Charts%20for%20Power%20Point.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d.gov\sld\sldfiles\EIIO\Balances\2011%202013%20Biennium%20Statistics\Statistic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d.gov\sld\sldfiles\EIIO\Balances\2011%202013%20Biennium%20Statistics\Statistics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Applications</a:t>
            </a:r>
            <a:r>
              <a:rPr lang="en-US" baseline="0"/>
              <a:t> Received vs Awards Made</a:t>
            </a:r>
          </a:p>
          <a:p>
            <a:pPr>
              <a:defRPr/>
            </a:pPr>
            <a:r>
              <a:rPr lang="en-US" baseline="0"/>
              <a:t>Oil and Gas Impact Grant Fund - 2011-13 Biennium</a:t>
            </a:r>
            <a:endParaRPr lang="en-US"/>
          </a:p>
        </c:rich>
      </c:tx>
    </c:title>
    <c:view3D>
      <c:rAngAx val="1"/>
    </c:view3D>
    <c:plotArea>
      <c:layout/>
      <c:bar3DChart>
        <c:barDir val="col"/>
        <c:grouping val="clustered"/>
        <c:ser>
          <c:idx val="0"/>
          <c:order val="0"/>
          <c:tx>
            <c:strRef>
              <c:f>'Apps vs # Awards'!$B$2</c:f>
              <c:strCache>
                <c:ptCount val="1"/>
                <c:pt idx="0">
                  <c:v># Applications Received</c:v>
                </c:pt>
              </c:strCache>
            </c:strRef>
          </c:tx>
          <c:dLbls>
            <c:dLbl>
              <c:idx val="4"/>
              <c:layout>
                <c:manualLayout>
                  <c:x val="1.2251148545176116E-2"/>
                  <c:y val="9.2592592592592865E-3"/>
                </c:manualLayout>
              </c:layout>
              <c:showVal val="1"/>
            </c:dLbl>
            <c:dLbl>
              <c:idx val="8"/>
              <c:layout>
                <c:manualLayout>
                  <c:x val="8.1672715872231124E-3"/>
                  <c:y val="9.259259259259342E-3"/>
                </c:manualLayout>
              </c:layout>
              <c:showVal val="1"/>
            </c:dLbl>
            <c:showVal val="1"/>
          </c:dLbls>
          <c:cat>
            <c:strRef>
              <c:f>'Apps vs # Awards'!$A$3:$A$13</c:f>
              <c:strCache>
                <c:ptCount val="11"/>
                <c:pt idx="0">
                  <c:v>2011 July Cities Infrastructure</c:v>
                </c:pt>
                <c:pt idx="1">
                  <c:v>2011 December Township Roads</c:v>
                </c:pt>
                <c:pt idx="2">
                  <c:v>2012 March Emergency Services</c:v>
                </c:pt>
                <c:pt idx="3">
                  <c:v>2012 Apr School Temp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2011-13 Biennium</c:v>
                </c:pt>
              </c:strCache>
            </c:strRef>
          </c:cat>
          <c:val>
            <c:numRef>
              <c:f>'Apps vs # Awards'!$B$3:$B$13</c:f>
              <c:numCache>
                <c:formatCode>General</c:formatCode>
                <c:ptCount val="11"/>
                <c:pt idx="0">
                  <c:v>86</c:v>
                </c:pt>
                <c:pt idx="1">
                  <c:v>167</c:v>
                </c:pt>
                <c:pt idx="2">
                  <c:v>163</c:v>
                </c:pt>
                <c:pt idx="3">
                  <c:v>6</c:v>
                </c:pt>
                <c:pt idx="4">
                  <c:v>52</c:v>
                </c:pt>
                <c:pt idx="5">
                  <c:v>81</c:v>
                </c:pt>
                <c:pt idx="6">
                  <c:v>23</c:v>
                </c:pt>
                <c:pt idx="7">
                  <c:v>137</c:v>
                </c:pt>
                <c:pt idx="8">
                  <c:v>63</c:v>
                </c:pt>
                <c:pt idx="9">
                  <c:v>191</c:v>
                </c:pt>
                <c:pt idx="10">
                  <c:v>984</c:v>
                </c:pt>
              </c:numCache>
            </c:numRef>
          </c:val>
        </c:ser>
        <c:ser>
          <c:idx val="1"/>
          <c:order val="1"/>
          <c:tx>
            <c:strRef>
              <c:f>'Apps vs # Awards'!$C$2</c:f>
              <c:strCache>
                <c:ptCount val="1"/>
                <c:pt idx="0">
                  <c:v># of Awards Made</c:v>
                </c:pt>
              </c:strCache>
            </c:strRef>
          </c:tx>
          <c:dLbls>
            <c:dLbl>
              <c:idx val="0"/>
              <c:layout>
                <c:manualLayout>
                  <c:x val="1.2251148545176116E-2"/>
                  <c:y val="3.0864197530864244E-3"/>
                </c:manualLayout>
              </c:layout>
              <c:showVal val="1"/>
            </c:dLbl>
            <c:dLbl>
              <c:idx val="1"/>
              <c:layout>
                <c:manualLayout>
                  <c:x val="1.020929045431342E-2"/>
                  <c:y val="9.259259259259342E-3"/>
                </c:manualLayout>
              </c:layout>
              <c:showVal val="1"/>
            </c:dLbl>
            <c:dLbl>
              <c:idx val="2"/>
              <c:layout>
                <c:manualLayout>
                  <c:x val="1.42930066360388E-2"/>
                  <c:y val="9.2592592592592865E-3"/>
                </c:manualLayout>
              </c:layout>
              <c:showVal val="1"/>
            </c:dLbl>
            <c:dLbl>
              <c:idx val="3"/>
              <c:layout>
                <c:manualLayout>
                  <c:x val="8.1674323634507544E-3"/>
                  <c:y val="6.1728395061728409E-3"/>
                </c:manualLayout>
              </c:layout>
              <c:showVal val="1"/>
            </c:dLbl>
            <c:dLbl>
              <c:idx val="4"/>
              <c:layout>
                <c:manualLayout>
                  <c:x val="8.1674323634507544E-3"/>
                  <c:y val="9.2592592592592865E-3"/>
                </c:manualLayout>
              </c:layout>
              <c:showVal val="1"/>
            </c:dLbl>
            <c:dLbl>
              <c:idx val="5"/>
              <c:layout>
                <c:manualLayout>
                  <c:x val="8.1674323634507544E-3"/>
                  <c:y val="6.1728395061728409E-3"/>
                </c:manualLayout>
              </c:layout>
              <c:showVal val="1"/>
            </c:dLbl>
            <c:dLbl>
              <c:idx val="6"/>
              <c:layout>
                <c:manualLayout>
                  <c:x val="4.0837161817252991E-3"/>
                  <c:y val="9.2592592592592865E-3"/>
                </c:manualLayout>
              </c:layout>
              <c:showVal val="1"/>
            </c:dLbl>
            <c:dLbl>
              <c:idx val="7"/>
              <c:layout>
                <c:manualLayout>
                  <c:x val="1.020929045431342E-2"/>
                  <c:y val="6.1728395061728964E-3"/>
                </c:manualLayout>
              </c:layout>
              <c:showVal val="1"/>
            </c:dLbl>
            <c:dLbl>
              <c:idx val="8"/>
              <c:layout>
                <c:manualLayout>
                  <c:x val="8.1674323634507544E-3"/>
                  <c:y val="9.2592592592592865E-3"/>
                </c:manualLayout>
              </c:layout>
              <c:showVal val="1"/>
            </c:dLbl>
            <c:showVal val="1"/>
          </c:dLbls>
          <c:cat>
            <c:strRef>
              <c:f>'Apps vs # Awards'!$A$3:$A$13</c:f>
              <c:strCache>
                <c:ptCount val="11"/>
                <c:pt idx="0">
                  <c:v>2011 July Cities Infrastructure</c:v>
                </c:pt>
                <c:pt idx="1">
                  <c:v>2011 December Township Roads</c:v>
                </c:pt>
                <c:pt idx="2">
                  <c:v>2012 March Emergency Services</c:v>
                </c:pt>
                <c:pt idx="3">
                  <c:v>2012 Apr School Temp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2011-13 Biennium</c:v>
                </c:pt>
              </c:strCache>
            </c:strRef>
          </c:cat>
          <c:val>
            <c:numRef>
              <c:f>'Apps vs # Awards'!$C$3:$C$13</c:f>
              <c:numCache>
                <c:formatCode>General</c:formatCode>
                <c:ptCount val="11"/>
                <c:pt idx="0">
                  <c:v>23</c:v>
                </c:pt>
                <c:pt idx="1">
                  <c:v>60</c:v>
                </c:pt>
                <c:pt idx="2">
                  <c:v>106</c:v>
                </c:pt>
                <c:pt idx="3">
                  <c:v>6</c:v>
                </c:pt>
                <c:pt idx="4">
                  <c:v>12</c:v>
                </c:pt>
                <c:pt idx="5">
                  <c:v>21</c:v>
                </c:pt>
                <c:pt idx="6">
                  <c:v>5</c:v>
                </c:pt>
                <c:pt idx="7">
                  <c:v>66</c:v>
                </c:pt>
                <c:pt idx="8">
                  <c:v>13</c:v>
                </c:pt>
                <c:pt idx="9">
                  <c:v>178</c:v>
                </c:pt>
                <c:pt idx="10">
                  <c:v>507</c:v>
                </c:pt>
              </c:numCache>
            </c:numRef>
          </c:val>
        </c:ser>
        <c:shape val="box"/>
        <c:axId val="100693504"/>
        <c:axId val="100695040"/>
        <c:axId val="0"/>
      </c:bar3DChart>
      <c:catAx>
        <c:axId val="100693504"/>
        <c:scaling>
          <c:orientation val="minMax"/>
        </c:scaling>
        <c:axPos val="b"/>
        <c:majorTickMark val="none"/>
        <c:tickLblPos val="nextTo"/>
        <c:crossAx val="100695040"/>
        <c:crosses val="autoZero"/>
        <c:auto val="1"/>
        <c:lblAlgn val="ctr"/>
        <c:lblOffset val="100"/>
      </c:catAx>
      <c:valAx>
        <c:axId val="100695040"/>
        <c:scaling>
          <c:orientation val="minMax"/>
        </c:scaling>
        <c:axPos val="l"/>
        <c:majorGridlines/>
        <c:numFmt formatCode="General" sourceLinked="1"/>
        <c:majorTickMark val="none"/>
        <c:tickLblPos val="nextTo"/>
        <c:crossAx val="100693504"/>
        <c:crosses val="autoZero"/>
        <c:crossBetween val="between"/>
      </c:valAx>
    </c:plotArea>
    <c:legend>
      <c:legendPos val="r"/>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Amount Requested vs Amount Awarded</a:t>
            </a:r>
          </a:p>
          <a:p>
            <a:pPr>
              <a:defRPr/>
            </a:pPr>
            <a:r>
              <a:rPr lang="en-US"/>
              <a:t>Oil and Gas Impact Fund - 2011-13 Biennium</a:t>
            </a:r>
          </a:p>
        </c:rich>
      </c:tx>
    </c:title>
    <c:view3D>
      <c:rAngAx val="1"/>
    </c:view3D>
    <c:plotArea>
      <c:layout/>
      <c:bar3DChart>
        <c:barDir val="col"/>
        <c:grouping val="clustered"/>
        <c:ser>
          <c:idx val="0"/>
          <c:order val="0"/>
          <c:tx>
            <c:strRef>
              <c:f>'Req vs $Awards'!$B$2</c:f>
              <c:strCache>
                <c:ptCount val="1"/>
                <c:pt idx="0">
                  <c:v># Applications Received</c:v>
                </c:pt>
              </c:strCache>
            </c:strRef>
          </c:tx>
          <c:cat>
            <c:strRef>
              <c:f>'Req vs $Awards'!$A$3:$A$13</c:f>
              <c:strCache>
                <c:ptCount val="11"/>
                <c:pt idx="0">
                  <c:v>2011 July Cities Infrastructure</c:v>
                </c:pt>
                <c:pt idx="1">
                  <c:v>2011 December Township Roads</c:v>
                </c:pt>
                <c:pt idx="2">
                  <c:v>2012 March Emergency Services</c:v>
                </c:pt>
                <c:pt idx="3">
                  <c:v>2012 Mar &amp; Apr School Temp Portable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2011 - 2013 Biennium</c:v>
                </c:pt>
              </c:strCache>
            </c:strRef>
          </c:cat>
          <c:val>
            <c:numRef>
              <c:f>'Req vs $Awards'!$B$3:$B$13</c:f>
            </c:numRef>
          </c:val>
        </c:ser>
        <c:ser>
          <c:idx val="1"/>
          <c:order val="1"/>
          <c:tx>
            <c:strRef>
              <c:f>'Req vs $Awards'!$C$2</c:f>
              <c:strCache>
                <c:ptCount val="1"/>
                <c:pt idx="0">
                  <c:v># of Awards Made</c:v>
                </c:pt>
              </c:strCache>
            </c:strRef>
          </c:tx>
          <c:cat>
            <c:strRef>
              <c:f>'Req vs $Awards'!$A$3:$A$13</c:f>
              <c:strCache>
                <c:ptCount val="11"/>
                <c:pt idx="0">
                  <c:v>2011 July Cities Infrastructure</c:v>
                </c:pt>
                <c:pt idx="1">
                  <c:v>2011 December Township Roads</c:v>
                </c:pt>
                <c:pt idx="2">
                  <c:v>2012 March Emergency Services</c:v>
                </c:pt>
                <c:pt idx="3">
                  <c:v>2012 Mar &amp; Apr School Temp Portable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2011 - 2013 Biennium</c:v>
                </c:pt>
              </c:strCache>
            </c:strRef>
          </c:cat>
          <c:val>
            <c:numRef>
              <c:f>'Req vs $Awards'!$C$3:$C$13</c:f>
            </c:numRef>
          </c:val>
        </c:ser>
        <c:ser>
          <c:idx val="2"/>
          <c:order val="2"/>
          <c:tx>
            <c:strRef>
              <c:f>'Req vs $Awards'!$D$2</c:f>
              <c:strCache>
                <c:ptCount val="1"/>
                <c:pt idx="0">
                  <c:v>% of Apps Successful</c:v>
                </c:pt>
              </c:strCache>
            </c:strRef>
          </c:tx>
          <c:cat>
            <c:strRef>
              <c:f>'Req vs $Awards'!$A$3:$A$13</c:f>
              <c:strCache>
                <c:ptCount val="11"/>
                <c:pt idx="0">
                  <c:v>2011 July Cities Infrastructure</c:v>
                </c:pt>
                <c:pt idx="1">
                  <c:v>2011 December Township Roads</c:v>
                </c:pt>
                <c:pt idx="2">
                  <c:v>2012 March Emergency Services</c:v>
                </c:pt>
                <c:pt idx="3">
                  <c:v>2012 Mar &amp; Apr School Temp Portable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2011 - 2013 Biennium</c:v>
                </c:pt>
              </c:strCache>
            </c:strRef>
          </c:cat>
          <c:val>
            <c:numRef>
              <c:f>'Req vs $Awards'!$D$3:$D$13</c:f>
            </c:numRef>
          </c:val>
        </c:ser>
        <c:ser>
          <c:idx val="3"/>
          <c:order val="3"/>
          <c:tx>
            <c:strRef>
              <c:f>'Req vs $Awards'!$E$2</c:f>
              <c:strCache>
                <c:ptCount val="1"/>
                <c:pt idx="0">
                  <c:v>Amount Requested</c:v>
                </c:pt>
              </c:strCache>
            </c:strRef>
          </c:tx>
          <c:dLbls>
            <c:dLbl>
              <c:idx val="1"/>
              <c:layout>
                <c:manualLayout>
                  <c:x val="1.4778323212401483E-2"/>
                  <c:y val="0"/>
                </c:manualLayout>
              </c:layout>
              <c:showVal val="1"/>
            </c:dLbl>
            <c:dLbl>
              <c:idx val="2"/>
              <c:layout>
                <c:manualLayout>
                  <c:x val="-3.0103643969102427E-17"/>
                  <c:y val="-1.8680673739826802E-2"/>
                </c:manualLayout>
              </c:layout>
              <c:showVal val="1"/>
            </c:dLbl>
            <c:dLbl>
              <c:idx val="3"/>
              <c:layout>
                <c:manualLayout>
                  <c:x val="1.6420359124890563E-3"/>
                  <c:y val="-1.4010505304870082E-2"/>
                </c:manualLayout>
              </c:layout>
              <c:showVal val="1"/>
            </c:dLbl>
            <c:dLbl>
              <c:idx val="5"/>
              <c:layout>
                <c:manualLayout>
                  <c:x val="4.9261077374671714E-3"/>
                  <c:y val="-1.6345589522348443E-2"/>
                </c:manualLayout>
              </c:layout>
              <c:showVal val="1"/>
            </c:dLbl>
            <c:dLbl>
              <c:idx val="8"/>
              <c:layout>
                <c:manualLayout>
                  <c:x val="1.149425138742338E-2"/>
                  <c:y val="-1.4010505304870082E-2"/>
                </c:manualLayout>
              </c:layout>
              <c:showVal val="1"/>
            </c:dLbl>
            <c:dLbl>
              <c:idx val="10"/>
              <c:layout>
                <c:manualLayout>
                  <c:x val="1.6420359124890559E-3"/>
                  <c:y val="2.3350842174783442E-3"/>
                </c:manualLayout>
              </c:layout>
              <c:showVal val="1"/>
            </c:dLbl>
            <c:numFmt formatCode="#,##0.00" sourceLinked="0"/>
            <c:showVal val="1"/>
          </c:dLbls>
          <c:cat>
            <c:strRef>
              <c:f>'Req vs $Awards'!$A$3:$A$13</c:f>
              <c:strCache>
                <c:ptCount val="11"/>
                <c:pt idx="0">
                  <c:v>2011 July Cities Infrastructure</c:v>
                </c:pt>
                <c:pt idx="1">
                  <c:v>2011 December Township Roads</c:v>
                </c:pt>
                <c:pt idx="2">
                  <c:v>2012 March Emergency Services</c:v>
                </c:pt>
                <c:pt idx="3">
                  <c:v>2012 Mar &amp; Apr School Temp Portable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2011 - 2013 Biennium</c:v>
                </c:pt>
              </c:strCache>
            </c:strRef>
          </c:cat>
          <c:val>
            <c:numRef>
              <c:f>'Req vs $Awards'!$E$3:$E$13</c:f>
              <c:numCache>
                <c:formatCode>"$"#,##0.00</c:formatCode>
                <c:ptCount val="11"/>
                <c:pt idx="0">
                  <c:v>129.80000000000001</c:v>
                </c:pt>
                <c:pt idx="1">
                  <c:v>50.339999999999996</c:v>
                </c:pt>
                <c:pt idx="2">
                  <c:v>40.4</c:v>
                </c:pt>
                <c:pt idx="3">
                  <c:v>6.8</c:v>
                </c:pt>
                <c:pt idx="4">
                  <c:v>86.6</c:v>
                </c:pt>
                <c:pt idx="5">
                  <c:v>246.8</c:v>
                </c:pt>
                <c:pt idx="6">
                  <c:v>2</c:v>
                </c:pt>
                <c:pt idx="7">
                  <c:v>28.3</c:v>
                </c:pt>
                <c:pt idx="8">
                  <c:v>27.56</c:v>
                </c:pt>
                <c:pt idx="9">
                  <c:v>33.630000000000003</c:v>
                </c:pt>
                <c:pt idx="10">
                  <c:v>662.21199999999999</c:v>
                </c:pt>
              </c:numCache>
            </c:numRef>
          </c:val>
        </c:ser>
        <c:ser>
          <c:idx val="4"/>
          <c:order val="4"/>
          <c:tx>
            <c:strRef>
              <c:f>'Req vs $Awards'!$F$2</c:f>
              <c:strCache>
                <c:ptCount val="1"/>
                <c:pt idx="0">
                  <c:v>Amount of Awards</c:v>
                </c:pt>
              </c:strCache>
            </c:strRef>
          </c:tx>
          <c:dLbls>
            <c:dLbl>
              <c:idx val="0"/>
              <c:layout>
                <c:manualLayout>
                  <c:x val="1.149425138742338E-2"/>
                  <c:y val="0"/>
                </c:manualLayout>
              </c:layout>
              <c:showVal val="1"/>
            </c:dLbl>
            <c:dLbl>
              <c:idx val="1"/>
              <c:layout>
                <c:manualLayout>
                  <c:x val="8.2100502682789008E-3"/>
                  <c:y val="-4.6701684349566945E-3"/>
                </c:manualLayout>
              </c:layout>
              <c:showVal val="1"/>
            </c:dLbl>
            <c:dLbl>
              <c:idx val="2"/>
              <c:layout>
                <c:manualLayout>
                  <c:x val="9.8522154749343567E-3"/>
                  <c:y val="0"/>
                </c:manualLayout>
              </c:layout>
              <c:showVal val="1"/>
            </c:dLbl>
            <c:dLbl>
              <c:idx val="3"/>
              <c:layout>
                <c:manualLayout>
                  <c:x val="1.149425138742338E-2"/>
                  <c:y val="-2.3350842174783442E-3"/>
                </c:manualLayout>
              </c:layout>
              <c:showVal val="1"/>
            </c:dLbl>
            <c:dLbl>
              <c:idx val="4"/>
              <c:layout>
                <c:manualLayout>
                  <c:x val="1.3136287299912477E-2"/>
                  <c:y val="9.3403368699134064E-3"/>
                </c:manualLayout>
              </c:layout>
              <c:showVal val="1"/>
            </c:dLbl>
            <c:dLbl>
              <c:idx val="5"/>
              <c:layout>
                <c:manualLayout>
                  <c:x val="9.8522154749343567E-3"/>
                  <c:y val="0"/>
                </c:manualLayout>
              </c:layout>
              <c:showVal val="1"/>
            </c:dLbl>
            <c:dLbl>
              <c:idx val="6"/>
              <c:layout>
                <c:manualLayout>
                  <c:x val="2.1346466862357753E-2"/>
                  <c:y val="1.4010505304870073E-2"/>
                </c:manualLayout>
              </c:layout>
              <c:showVal val="1"/>
            </c:dLbl>
            <c:dLbl>
              <c:idx val="7"/>
              <c:layout>
                <c:manualLayout>
                  <c:x val="2.2988502774846761E-2"/>
                  <c:y val="2.3350842174783442E-3"/>
                </c:manualLayout>
              </c:layout>
              <c:showVal val="1"/>
            </c:dLbl>
            <c:dLbl>
              <c:idx val="8"/>
              <c:layout>
                <c:manualLayout>
                  <c:x val="1.4778323212401483E-2"/>
                  <c:y val="0"/>
                </c:manualLayout>
              </c:layout>
              <c:showVal val="1"/>
            </c:dLbl>
            <c:dLbl>
              <c:idx val="9"/>
              <c:layout>
                <c:manualLayout>
                  <c:x val="2.9556646424802976E-2"/>
                  <c:y val="7.0052526524350409E-3"/>
                </c:manualLayout>
              </c:layout>
              <c:showVal val="1"/>
            </c:dLbl>
            <c:showVal val="1"/>
          </c:dLbls>
          <c:cat>
            <c:strRef>
              <c:f>'Req vs $Awards'!$A$3:$A$13</c:f>
              <c:strCache>
                <c:ptCount val="11"/>
                <c:pt idx="0">
                  <c:v>2011 July Cities Infrastructure</c:v>
                </c:pt>
                <c:pt idx="1">
                  <c:v>2011 December Township Roads</c:v>
                </c:pt>
                <c:pt idx="2">
                  <c:v>2012 March Emergency Services</c:v>
                </c:pt>
                <c:pt idx="3">
                  <c:v>2012 Mar &amp; Apr School Temp Portable Classrooms </c:v>
                </c:pt>
                <c:pt idx="4">
                  <c:v>2012 June Open Grant Round</c:v>
                </c:pt>
                <c:pt idx="5">
                  <c:v>2012 July Cities Infrastructure</c:v>
                </c:pt>
                <c:pt idx="6">
                  <c:v>2012 July Pilot Childcare Facilities</c:v>
                </c:pt>
                <c:pt idx="7">
                  <c:v>2012 Fall Emergency Services</c:v>
                </c:pt>
                <c:pt idx="8">
                  <c:v>2012 Fall Open (Catch All)</c:v>
                </c:pt>
                <c:pt idx="9">
                  <c:v>2012 Township Roads</c:v>
                </c:pt>
                <c:pt idx="10">
                  <c:v>Totals for the 2011 - 2013 Biennium</c:v>
                </c:pt>
              </c:strCache>
            </c:strRef>
          </c:cat>
          <c:val>
            <c:numRef>
              <c:f>'Req vs $Awards'!$F$3:$F$13</c:f>
              <c:numCache>
                <c:formatCode>"$"#,##0.00</c:formatCode>
                <c:ptCount val="11"/>
                <c:pt idx="0">
                  <c:v>53.52</c:v>
                </c:pt>
                <c:pt idx="1">
                  <c:v>2</c:v>
                </c:pt>
                <c:pt idx="2">
                  <c:v>12.29</c:v>
                </c:pt>
                <c:pt idx="3">
                  <c:v>5</c:v>
                </c:pt>
                <c:pt idx="4">
                  <c:v>4</c:v>
                </c:pt>
                <c:pt idx="5">
                  <c:v>37.61</c:v>
                </c:pt>
                <c:pt idx="6">
                  <c:v>0.62500000000000033</c:v>
                </c:pt>
                <c:pt idx="7">
                  <c:v>4</c:v>
                </c:pt>
                <c:pt idx="8">
                  <c:v>2.5249999999999999</c:v>
                </c:pt>
                <c:pt idx="9">
                  <c:v>2.5</c:v>
                </c:pt>
                <c:pt idx="10">
                  <c:v>124.295</c:v>
                </c:pt>
              </c:numCache>
            </c:numRef>
          </c:val>
        </c:ser>
        <c:shape val="box"/>
        <c:axId val="77660160"/>
        <c:axId val="77661696"/>
        <c:axId val="0"/>
      </c:bar3DChart>
      <c:catAx>
        <c:axId val="77660160"/>
        <c:scaling>
          <c:orientation val="minMax"/>
        </c:scaling>
        <c:axPos val="b"/>
        <c:majorTickMark val="none"/>
        <c:tickLblPos val="nextTo"/>
        <c:crossAx val="77661696"/>
        <c:crosses val="autoZero"/>
        <c:auto val="1"/>
        <c:lblAlgn val="ctr"/>
        <c:lblOffset val="100"/>
      </c:catAx>
      <c:valAx>
        <c:axId val="77661696"/>
        <c:scaling>
          <c:orientation val="minMax"/>
        </c:scaling>
        <c:axPos val="l"/>
        <c:majorGridlines/>
        <c:numFmt formatCode="&quot;$&quot;#,##0.00" sourceLinked="1"/>
        <c:majorTickMark val="none"/>
        <c:tickLblPos val="nextTo"/>
        <c:crossAx val="77660160"/>
        <c:crosses val="autoZero"/>
        <c:crossBetween val="between"/>
      </c:valAx>
    </c:plotArea>
    <c:legend>
      <c:legendPos val="r"/>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manualLayout>
          <c:layoutTarget val="inner"/>
          <c:xMode val="edge"/>
          <c:yMode val="edge"/>
          <c:x val="4.1630309254821411E-2"/>
          <c:y val="0.10574638502290552"/>
          <c:w val="0.90978285975122353"/>
          <c:h val="0.89370059369885346"/>
        </c:manualLayout>
      </c:layout>
      <c:pie3DChart>
        <c:varyColors val="1"/>
        <c:ser>
          <c:idx val="0"/>
          <c:order val="0"/>
          <c:explosion val="25"/>
          <c:dPt>
            <c:idx val="0"/>
            <c:explosion val="0"/>
          </c:dPt>
          <c:dPt>
            <c:idx val="1"/>
            <c:explosion val="0"/>
          </c:dPt>
          <c:dPt>
            <c:idx val="2"/>
            <c:explosion val="0"/>
          </c:dPt>
          <c:dPt>
            <c:idx val="3"/>
            <c:explosion val="0"/>
          </c:dPt>
          <c:dPt>
            <c:idx val="4"/>
            <c:explosion val="0"/>
          </c:dPt>
          <c:dPt>
            <c:idx val="5"/>
            <c:explosion val="0"/>
          </c:dPt>
          <c:dLbls>
            <c:dLbl>
              <c:idx val="0"/>
              <c:layout>
                <c:manualLayout>
                  <c:x val="-0.26332187606984192"/>
                  <c:y val="-0.174856805260966"/>
                </c:manualLayout>
              </c:layout>
              <c:tx>
                <c:rich>
                  <a:bodyPr/>
                  <a:lstStyle/>
                  <a:p>
                    <a:r>
                      <a:rPr lang="en-US" baseline="0">
                        <a:solidFill>
                          <a:schemeClr val="bg1"/>
                        </a:solidFill>
                      </a:rPr>
                      <a:t>Cities, $91,130,691, 73%</a:t>
                    </a:r>
                  </a:p>
                </c:rich>
              </c:tx>
              <c:showVal val="1"/>
              <c:showCatName val="1"/>
              <c:showPercent val="1"/>
            </c:dLbl>
            <c:dLbl>
              <c:idx val="1"/>
              <c:layout>
                <c:manualLayout>
                  <c:x val="1.4203355015405766E-3"/>
                  <c:y val="5.3370911661872527E-3"/>
                </c:manualLayout>
              </c:layout>
              <c:showVal val="1"/>
              <c:showCatName val="1"/>
              <c:showPercent val="1"/>
            </c:dLbl>
            <c:dLbl>
              <c:idx val="2"/>
              <c:layout>
                <c:manualLayout>
                  <c:x val="-3.9735250484994027E-3"/>
                  <c:y val="-3.761358243503695E-2"/>
                </c:manualLayout>
              </c:layout>
              <c:showVal val="1"/>
              <c:showCatName val="1"/>
              <c:showPercent val="1"/>
            </c:dLbl>
            <c:dLbl>
              <c:idx val="3"/>
              <c:layout>
                <c:manualLayout>
                  <c:x val="-1.8727102590437156E-2"/>
                  <c:y val="-6.2305449826151924E-2"/>
                </c:manualLayout>
              </c:layout>
              <c:showVal val="1"/>
              <c:showCatName val="1"/>
              <c:showPercent val="1"/>
            </c:dLbl>
            <c:dLbl>
              <c:idx val="4"/>
              <c:layout>
                <c:manualLayout>
                  <c:x val="7.6834143558142193E-2"/>
                  <c:y val="-6.5422126662211505E-2"/>
                </c:manualLayout>
              </c:layout>
              <c:showVal val="1"/>
              <c:showCatName val="1"/>
              <c:showPercent val="1"/>
            </c:dLbl>
            <c:dLbl>
              <c:idx val="5"/>
              <c:layout>
                <c:manualLayout>
                  <c:x val="0.20347479173798941"/>
                  <c:y val="-2.9793803449845602E-2"/>
                </c:manualLayout>
              </c:layout>
              <c:showVal val="1"/>
              <c:showCatName val="1"/>
              <c:showPercent val="1"/>
            </c:dLbl>
            <c:showVal val="1"/>
            <c:showCatName val="1"/>
            <c:showPercent val="1"/>
            <c:showLeaderLines val="1"/>
          </c:dLbls>
          <c:cat>
            <c:strRef>
              <c:f>'Used Biennium Summary'!$I$2:$I$7</c:f>
              <c:strCache>
                <c:ptCount val="6"/>
                <c:pt idx="0">
                  <c:v>Cities</c:v>
                </c:pt>
                <c:pt idx="1">
                  <c:v>Township Roads</c:v>
                </c:pt>
                <c:pt idx="2">
                  <c:v>Emergency Services</c:v>
                </c:pt>
                <c:pt idx="3">
                  <c:v>Open</c:v>
                </c:pt>
                <c:pt idx="4">
                  <c:v>Schools Temp Classrooms</c:v>
                </c:pt>
                <c:pt idx="5">
                  <c:v>Childcare Facilities</c:v>
                </c:pt>
              </c:strCache>
            </c:strRef>
          </c:cat>
          <c:val>
            <c:numRef>
              <c:f>'Used Biennium Summary'!$J$2:$J$7</c:f>
              <c:numCache>
                <c:formatCode>"$"#,##0</c:formatCode>
                <c:ptCount val="6"/>
                <c:pt idx="0">
                  <c:v>91284708</c:v>
                </c:pt>
                <c:pt idx="1">
                  <c:v>4501115.6000000006</c:v>
                </c:pt>
                <c:pt idx="2">
                  <c:v>16090892</c:v>
                </c:pt>
                <c:pt idx="3">
                  <c:v>6794309</c:v>
                </c:pt>
                <c:pt idx="4">
                  <c:v>4999244</c:v>
                </c:pt>
                <c:pt idx="5">
                  <c:v>625000</c:v>
                </c:pt>
              </c:numCache>
            </c:numRef>
          </c:val>
        </c:ser>
      </c:pie3DChart>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baseline="0"/>
              <a:t>2011 - 2013 Biennium - Award Amounts By Function</a:t>
            </a:r>
          </a:p>
        </c:rich>
      </c:tx>
      <c:layout>
        <c:manualLayout>
          <c:xMode val="edge"/>
          <c:yMode val="edge"/>
          <c:x val="0.23724304461942386"/>
          <c:y val="9.2071618669804355E-3"/>
        </c:manualLayout>
      </c:layout>
    </c:title>
    <c:view3D>
      <c:rotX val="30"/>
      <c:perspective val="30"/>
    </c:view3D>
    <c:plotArea>
      <c:layout>
        <c:manualLayout>
          <c:layoutTarget val="inner"/>
          <c:xMode val="edge"/>
          <c:yMode val="edge"/>
          <c:x val="7.7500000000000013E-2"/>
          <c:y val="0.24676305429349857"/>
          <c:w val="0.83166666666666667"/>
          <c:h val="0.71509295487789881"/>
        </c:manualLayout>
      </c:layout>
      <c:pie3DChart>
        <c:varyColors val="1"/>
        <c:ser>
          <c:idx val="0"/>
          <c:order val="0"/>
          <c:explosion val="25"/>
          <c:dLbls>
            <c:dLbl>
              <c:idx val="1"/>
              <c:layout>
                <c:manualLayout>
                  <c:x val="5.3103346456692888E-2"/>
                  <c:y val="-8.3307173877372701E-2"/>
                </c:manualLayout>
              </c:layout>
              <c:showVal val="1"/>
              <c:showCatName val="1"/>
              <c:showPercent val="1"/>
            </c:dLbl>
            <c:dLbl>
              <c:idx val="2"/>
              <c:layout>
                <c:manualLayout>
                  <c:x val="3.7705511811023829E-2"/>
                  <c:y val="-3.6065008845883612E-3"/>
                </c:manualLayout>
              </c:layout>
              <c:showVal val="1"/>
              <c:showCatName val="1"/>
              <c:showPercent val="1"/>
            </c:dLbl>
            <c:dLbl>
              <c:idx val="3"/>
              <c:layout>
                <c:manualLayout>
                  <c:x val="0.22017801837270337"/>
                  <c:y val="-0.26677231945323476"/>
                </c:manualLayout>
              </c:layout>
              <c:tx>
                <c:rich>
                  <a:bodyPr/>
                  <a:lstStyle/>
                  <a:p>
                    <a:r>
                      <a:rPr lang="en-US" baseline="0">
                        <a:solidFill>
                          <a:schemeClr val="bg1"/>
                        </a:solidFill>
                      </a:rPr>
                      <a:t>Public Works (water, sewer, etc), $89,395,207, 75%</a:t>
                    </a:r>
                  </a:p>
                </c:rich>
              </c:tx>
              <c:showVal val="1"/>
              <c:showCatName val="1"/>
              <c:showPercent val="1"/>
            </c:dLbl>
            <c:dLbl>
              <c:idx val="5"/>
              <c:layout>
                <c:manualLayout>
                  <c:x val="-1.468779527559055E-2"/>
                  <c:y val="-5.9024432327722934E-2"/>
                </c:manualLayout>
              </c:layout>
              <c:showVal val="1"/>
              <c:showCatName val="1"/>
              <c:showPercent val="1"/>
            </c:dLbl>
            <c:dLbl>
              <c:idx val="6"/>
              <c:layout>
                <c:manualLayout>
                  <c:x val="0.13177007874015717"/>
                  <c:y val="-0.11647470579976284"/>
                </c:manualLayout>
              </c:layout>
              <c:showVal val="1"/>
              <c:showCatName val="1"/>
              <c:showPercent val="1"/>
            </c:dLbl>
            <c:showVal val="1"/>
            <c:showCatName val="1"/>
            <c:showPercent val="1"/>
            <c:showLeaderLines val="1"/>
          </c:dLbls>
          <c:cat>
            <c:strRef>
              <c:f>'Statistics By Function'!$AI$5:$AI$17</c:f>
              <c:strCache>
                <c:ptCount val="7"/>
                <c:pt idx="0">
                  <c:v>Education</c:v>
                </c:pt>
                <c:pt idx="1">
                  <c:v>Emergency (fire, rescue, ambulance, etc)</c:v>
                </c:pt>
                <c:pt idx="2">
                  <c:v>Law Enforcement</c:v>
                </c:pt>
                <c:pt idx="3">
                  <c:v>Public Works (water, sewer, etc)</c:v>
                </c:pt>
                <c:pt idx="4">
                  <c:v>Recreation</c:v>
                </c:pt>
                <c:pt idx="5">
                  <c:v>Transportation</c:v>
                </c:pt>
                <c:pt idx="6">
                  <c:v>Other</c:v>
                </c:pt>
              </c:strCache>
            </c:strRef>
          </c:cat>
          <c:val>
            <c:numRef>
              <c:f>'Statistics By Function'!$AJ$5:$AJ$17</c:f>
              <c:numCache>
                <c:formatCode>"$"#,##0</c:formatCode>
                <c:ptCount val="7"/>
                <c:pt idx="0">
                  <c:v>7894113</c:v>
                </c:pt>
                <c:pt idx="1">
                  <c:v>12928111</c:v>
                </c:pt>
                <c:pt idx="2">
                  <c:v>2148829</c:v>
                </c:pt>
                <c:pt idx="3">
                  <c:v>89549224</c:v>
                </c:pt>
                <c:pt idx="4">
                  <c:v>69800</c:v>
                </c:pt>
                <c:pt idx="5">
                  <c:v>7815498</c:v>
                </c:pt>
                <c:pt idx="6">
                  <c:v>3889694</c:v>
                </c:pt>
              </c:numCache>
            </c:numRef>
          </c:val>
        </c:ser>
        <c:dLbls>
          <c:showCatName val="1"/>
          <c:showPercent val="1"/>
        </c:dLbls>
      </c:pie3DChart>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0.81897</cdr:x>
      <cdr:y>0.46341</cdr:y>
    </cdr:from>
    <cdr:to>
      <cdr:x>1</cdr:x>
      <cdr:y>0.50775</cdr:y>
    </cdr:to>
    <cdr:sp macro="" textlink="">
      <cdr:nvSpPr>
        <cdr:cNvPr id="2" name="TextBox 2"/>
        <cdr:cNvSpPr txBox="1"/>
      </cdr:nvSpPr>
      <cdr:spPr>
        <a:xfrm xmlns:a="http://schemas.openxmlformats.org/drawingml/2006/main">
          <a:off x="7238999" y="2895600"/>
          <a:ext cx="1600199"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defRPr>
          </a:lvl1pPr>
          <a:lvl2pPr marL="457200" algn="l" rtl="0" fontAlgn="base">
            <a:spcBef>
              <a:spcPct val="0"/>
            </a:spcBef>
            <a:spcAft>
              <a:spcPct val="0"/>
            </a:spcAft>
            <a:defRPr kern="1200">
              <a:solidFill>
                <a:sysClr val="windowText" lastClr="000000"/>
              </a:solidFill>
              <a:latin typeface="Arial" charset="0"/>
            </a:defRPr>
          </a:lvl2pPr>
          <a:lvl3pPr marL="914400" algn="l" rtl="0" fontAlgn="base">
            <a:spcBef>
              <a:spcPct val="0"/>
            </a:spcBef>
            <a:spcAft>
              <a:spcPct val="0"/>
            </a:spcAft>
            <a:defRPr kern="1200">
              <a:solidFill>
                <a:sysClr val="windowText" lastClr="000000"/>
              </a:solidFill>
              <a:latin typeface="Arial" charset="0"/>
            </a:defRPr>
          </a:lvl3pPr>
          <a:lvl4pPr marL="1371600" algn="l" rtl="0" fontAlgn="base">
            <a:spcBef>
              <a:spcPct val="0"/>
            </a:spcBef>
            <a:spcAft>
              <a:spcPct val="0"/>
            </a:spcAft>
            <a:defRPr kern="1200">
              <a:solidFill>
                <a:sysClr val="windowText" lastClr="000000"/>
              </a:solidFill>
              <a:latin typeface="Arial" charset="0"/>
            </a:defRPr>
          </a:lvl4pPr>
          <a:lvl5pPr marL="1828800" algn="l" rtl="0" fontAlgn="base">
            <a:spcBef>
              <a:spcPct val="0"/>
            </a:spcBef>
            <a:spcAft>
              <a:spcPct val="0"/>
            </a:spcAft>
            <a:defRPr kern="1200">
              <a:solidFill>
                <a:sysClr val="windowText" lastClr="000000"/>
              </a:solidFill>
              <a:latin typeface="Arial" charset="0"/>
            </a:defRPr>
          </a:lvl5pPr>
          <a:lvl6pPr marL="2286000" algn="l" defTabSz="914400" rtl="0" eaLnBrk="1" latinLnBrk="0" hangingPunct="1">
            <a:defRPr kern="1200">
              <a:solidFill>
                <a:sysClr val="windowText" lastClr="000000"/>
              </a:solidFill>
              <a:latin typeface="Arial" charset="0"/>
            </a:defRPr>
          </a:lvl6pPr>
          <a:lvl7pPr marL="2743200" algn="l" defTabSz="914400" rtl="0" eaLnBrk="1" latinLnBrk="0" hangingPunct="1">
            <a:defRPr kern="1200">
              <a:solidFill>
                <a:sysClr val="windowText" lastClr="000000"/>
              </a:solidFill>
              <a:latin typeface="Arial" charset="0"/>
            </a:defRPr>
          </a:lvl7pPr>
          <a:lvl8pPr marL="3200400" algn="l" defTabSz="914400" rtl="0" eaLnBrk="1" latinLnBrk="0" hangingPunct="1">
            <a:defRPr kern="1200">
              <a:solidFill>
                <a:sysClr val="windowText" lastClr="000000"/>
              </a:solidFill>
              <a:latin typeface="Arial" charset="0"/>
            </a:defRPr>
          </a:lvl8pPr>
          <a:lvl9pPr marL="3657600" algn="l" defTabSz="914400" rtl="0" eaLnBrk="1" latinLnBrk="0" hangingPunct="1">
            <a:defRPr kern="1200">
              <a:solidFill>
                <a:sysClr val="windowText" lastClr="000000"/>
              </a:solidFill>
              <a:latin typeface="Arial" charset="0"/>
            </a:defRPr>
          </a:lvl9pPr>
        </a:lstStyle>
        <a:p xmlns:a="http://schemas.openxmlformats.org/drawingml/2006/main">
          <a:r>
            <a:rPr lang="en-US" sz="1200" dirty="0" smtClean="0">
              <a:solidFill>
                <a:srgbClr val="0070C0"/>
              </a:solidFill>
            </a:rPr>
            <a:t>% Successful</a:t>
          </a:r>
          <a:endParaRPr lang="en-US" sz="1200" dirty="0">
            <a:solidFill>
              <a:srgbClr val="0070C0"/>
            </a:solidFill>
          </a:endParaRPr>
        </a:p>
      </cdr:txBody>
    </cdr:sp>
  </cdr:relSizeAnchor>
  <cdr:relSizeAnchor xmlns:cdr="http://schemas.openxmlformats.org/drawingml/2006/chartDrawing">
    <cdr:from>
      <cdr:x>0.31897</cdr:x>
      <cdr:y>0.64634</cdr:y>
    </cdr:from>
    <cdr:to>
      <cdr:x>0.39861</cdr:x>
      <cdr:y>0.70884</cdr:y>
    </cdr:to>
    <cdr:sp macro="" textlink="">
      <cdr:nvSpPr>
        <cdr:cNvPr id="3" name="TextBox 4"/>
        <cdr:cNvSpPr txBox="1"/>
      </cdr:nvSpPr>
      <cdr:spPr>
        <a:xfrm xmlns:a="http://schemas.openxmlformats.org/drawingml/2006/main">
          <a:off x="2819400" y="4038600"/>
          <a:ext cx="703954" cy="3905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100%</a:t>
          </a:r>
        </a:p>
      </cdr:txBody>
    </cdr:sp>
  </cdr:relSizeAnchor>
  <cdr:relSizeAnchor xmlns:cdr="http://schemas.openxmlformats.org/drawingml/2006/chartDrawing">
    <cdr:from>
      <cdr:x>0.25862</cdr:x>
      <cdr:y>0.54878</cdr:y>
    </cdr:from>
    <cdr:to>
      <cdr:x>0.33519</cdr:x>
      <cdr:y>0.60433</cdr:y>
    </cdr:to>
    <cdr:sp macro="" textlink="">
      <cdr:nvSpPr>
        <cdr:cNvPr id="4" name="TextBox 3"/>
        <cdr:cNvSpPr txBox="1"/>
      </cdr:nvSpPr>
      <cdr:spPr>
        <a:xfrm xmlns:a="http://schemas.openxmlformats.org/drawingml/2006/main">
          <a:off x="2286000" y="3429000"/>
          <a:ext cx="676818" cy="3470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aseline="0" dirty="0">
              <a:solidFill>
                <a:srgbClr val="0070C0"/>
              </a:solidFill>
            </a:rPr>
            <a:t>65%</a:t>
          </a:r>
        </a:p>
      </cdr:txBody>
    </cdr:sp>
  </cdr:relSizeAnchor>
  <cdr:relSizeAnchor xmlns:cdr="http://schemas.openxmlformats.org/drawingml/2006/chartDrawing">
    <cdr:from>
      <cdr:x>0.38793</cdr:x>
      <cdr:y>0.62195</cdr:y>
    </cdr:from>
    <cdr:to>
      <cdr:x>0.46143</cdr:x>
      <cdr:y>0.68676</cdr:y>
    </cdr:to>
    <cdr:sp macro="" textlink="">
      <cdr:nvSpPr>
        <cdr:cNvPr id="6" name="TextBox 3"/>
        <cdr:cNvSpPr txBox="1"/>
      </cdr:nvSpPr>
      <cdr:spPr>
        <a:xfrm xmlns:a="http://schemas.openxmlformats.org/drawingml/2006/main">
          <a:off x="3429000" y="3886200"/>
          <a:ext cx="649681" cy="40495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23%</a:t>
          </a:r>
        </a:p>
      </cdr:txBody>
    </cdr:sp>
  </cdr:relSizeAnchor>
  <cdr:relSizeAnchor xmlns:cdr="http://schemas.openxmlformats.org/drawingml/2006/chartDrawing">
    <cdr:from>
      <cdr:x>0.43966</cdr:x>
      <cdr:y>0.59756</cdr:y>
    </cdr:from>
    <cdr:to>
      <cdr:x>0.51317</cdr:x>
      <cdr:y>0.66237</cdr:y>
    </cdr:to>
    <cdr:sp macro="" textlink="">
      <cdr:nvSpPr>
        <cdr:cNvPr id="7" name="TextBox 3"/>
        <cdr:cNvSpPr txBox="1"/>
      </cdr:nvSpPr>
      <cdr:spPr>
        <a:xfrm xmlns:a="http://schemas.openxmlformats.org/drawingml/2006/main">
          <a:off x="3886200" y="3733800"/>
          <a:ext cx="649769" cy="40495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26%</a:t>
          </a:r>
        </a:p>
      </cdr:txBody>
    </cdr:sp>
  </cdr:relSizeAnchor>
  <cdr:relSizeAnchor xmlns:cdr="http://schemas.openxmlformats.org/drawingml/2006/chartDrawing">
    <cdr:from>
      <cdr:x>0.5</cdr:x>
      <cdr:y>0.60976</cdr:y>
    </cdr:from>
    <cdr:to>
      <cdr:x>0.57351</cdr:x>
      <cdr:y>0.67458</cdr:y>
    </cdr:to>
    <cdr:sp macro="" textlink="">
      <cdr:nvSpPr>
        <cdr:cNvPr id="8" name="TextBox 3"/>
        <cdr:cNvSpPr txBox="1"/>
      </cdr:nvSpPr>
      <cdr:spPr>
        <a:xfrm xmlns:a="http://schemas.openxmlformats.org/drawingml/2006/main">
          <a:off x="4419600" y="3810000"/>
          <a:ext cx="649770" cy="40502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22%</a:t>
          </a:r>
        </a:p>
      </cdr:txBody>
    </cdr:sp>
  </cdr:relSizeAnchor>
  <cdr:relSizeAnchor xmlns:cdr="http://schemas.openxmlformats.org/drawingml/2006/chartDrawing">
    <cdr:from>
      <cdr:x>0.56034</cdr:x>
      <cdr:y>0.56098</cdr:y>
    </cdr:from>
    <cdr:to>
      <cdr:x>0.63385</cdr:x>
      <cdr:y>0.6258</cdr:y>
    </cdr:to>
    <cdr:sp macro="" textlink="">
      <cdr:nvSpPr>
        <cdr:cNvPr id="9" name="TextBox 3"/>
        <cdr:cNvSpPr txBox="1"/>
      </cdr:nvSpPr>
      <cdr:spPr>
        <a:xfrm xmlns:a="http://schemas.openxmlformats.org/drawingml/2006/main">
          <a:off x="4953000" y="3505200"/>
          <a:ext cx="649769" cy="40502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48%</a:t>
          </a:r>
        </a:p>
      </cdr:txBody>
    </cdr:sp>
  </cdr:relSizeAnchor>
  <cdr:relSizeAnchor xmlns:cdr="http://schemas.openxmlformats.org/drawingml/2006/chartDrawing">
    <cdr:from>
      <cdr:x>0.74138</cdr:x>
      <cdr:y>0.08537</cdr:y>
    </cdr:from>
    <cdr:to>
      <cdr:x>0.81489</cdr:x>
      <cdr:y>0.15019</cdr:y>
    </cdr:to>
    <cdr:sp macro="" textlink="">
      <cdr:nvSpPr>
        <cdr:cNvPr id="11" name="TextBox 3"/>
        <cdr:cNvSpPr txBox="1"/>
      </cdr:nvSpPr>
      <cdr:spPr>
        <a:xfrm xmlns:a="http://schemas.openxmlformats.org/drawingml/2006/main">
          <a:off x="6553200" y="533400"/>
          <a:ext cx="649769" cy="40502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51%</a:t>
          </a:r>
        </a:p>
      </cdr:txBody>
    </cdr:sp>
  </cdr:relSizeAnchor>
  <cdr:relSizeAnchor xmlns:cdr="http://schemas.openxmlformats.org/drawingml/2006/chartDrawing">
    <cdr:from>
      <cdr:x>0.68103</cdr:x>
      <cdr:y>0.53659</cdr:y>
    </cdr:from>
    <cdr:to>
      <cdr:x>0.75454</cdr:x>
      <cdr:y>0.60141</cdr:y>
    </cdr:to>
    <cdr:sp macro="" textlink="">
      <cdr:nvSpPr>
        <cdr:cNvPr id="10" name="TextBox 3"/>
        <cdr:cNvSpPr txBox="1"/>
      </cdr:nvSpPr>
      <cdr:spPr>
        <a:xfrm xmlns:a="http://schemas.openxmlformats.org/drawingml/2006/main">
          <a:off x="6019800" y="3352800"/>
          <a:ext cx="649769" cy="40502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Franklin Gothic Book"/>
            </a:defRPr>
          </a:lvl1pPr>
          <a:lvl2pPr marL="457200" indent="0">
            <a:defRPr sz="1100">
              <a:solidFill>
                <a:sysClr val="windowText" lastClr="000000"/>
              </a:solidFill>
              <a:latin typeface="Franklin Gothic Book"/>
            </a:defRPr>
          </a:lvl2pPr>
          <a:lvl3pPr marL="914400" indent="0">
            <a:defRPr sz="1100">
              <a:solidFill>
                <a:sysClr val="windowText" lastClr="000000"/>
              </a:solidFill>
              <a:latin typeface="Franklin Gothic Book"/>
            </a:defRPr>
          </a:lvl3pPr>
          <a:lvl4pPr marL="1371600" indent="0">
            <a:defRPr sz="1100">
              <a:solidFill>
                <a:sysClr val="windowText" lastClr="000000"/>
              </a:solidFill>
              <a:latin typeface="Franklin Gothic Book"/>
            </a:defRPr>
          </a:lvl4pPr>
          <a:lvl5pPr marL="1828800" indent="0">
            <a:defRPr sz="1100">
              <a:solidFill>
                <a:sysClr val="windowText" lastClr="000000"/>
              </a:solidFill>
              <a:latin typeface="Franklin Gothic Book"/>
            </a:defRPr>
          </a:lvl5pPr>
          <a:lvl6pPr marL="2286000" indent="0">
            <a:defRPr sz="1100">
              <a:solidFill>
                <a:sysClr val="windowText" lastClr="000000"/>
              </a:solidFill>
              <a:latin typeface="Franklin Gothic Book"/>
            </a:defRPr>
          </a:lvl6pPr>
          <a:lvl7pPr marL="2743200" indent="0">
            <a:defRPr sz="1100">
              <a:solidFill>
                <a:sysClr val="windowText" lastClr="000000"/>
              </a:solidFill>
              <a:latin typeface="Franklin Gothic Book"/>
            </a:defRPr>
          </a:lvl7pPr>
          <a:lvl8pPr marL="3200400" indent="0">
            <a:defRPr sz="1100">
              <a:solidFill>
                <a:sysClr val="windowText" lastClr="000000"/>
              </a:solidFill>
              <a:latin typeface="Franklin Gothic Book"/>
            </a:defRPr>
          </a:lvl8pPr>
          <a:lvl9pPr marL="3657600" indent="0">
            <a:defRPr sz="1100">
              <a:solidFill>
                <a:sysClr val="windowText" lastClr="000000"/>
              </a:solidFill>
              <a:latin typeface="Franklin Gothic Book"/>
            </a:defRPr>
          </a:lvl9pPr>
        </a:lstStyle>
        <a:p xmlns:a="http://schemas.openxmlformats.org/drawingml/2006/main">
          <a:r>
            <a:rPr lang="en-US" dirty="0" smtClean="0">
              <a:solidFill>
                <a:srgbClr val="0070C0"/>
              </a:solidFill>
            </a:rPr>
            <a:t>93</a:t>
          </a:r>
          <a:r>
            <a:rPr lang="en-US" sz="1100" baseline="0" dirty="0" smtClean="0">
              <a:solidFill>
                <a:srgbClr val="0070C0"/>
              </a:solidFill>
            </a:rPr>
            <a:t>%</a:t>
          </a:r>
          <a:endParaRPr lang="en-US" sz="1100" baseline="0" dirty="0">
            <a:solidFill>
              <a:srgbClr val="0070C0"/>
            </a:solidFill>
          </a:endParaRPr>
        </a:p>
      </cdr:txBody>
    </cdr:sp>
  </cdr:relSizeAnchor>
  <cdr:relSizeAnchor xmlns:cdr="http://schemas.openxmlformats.org/drawingml/2006/chartDrawing">
    <cdr:from>
      <cdr:x>0.62069</cdr:x>
      <cdr:y>0.60976</cdr:y>
    </cdr:from>
    <cdr:to>
      <cdr:x>0.6942</cdr:x>
      <cdr:y>0.67458</cdr:y>
    </cdr:to>
    <cdr:sp macro="" textlink="">
      <cdr:nvSpPr>
        <cdr:cNvPr id="12" name="TextBox 3"/>
        <cdr:cNvSpPr txBox="1"/>
      </cdr:nvSpPr>
      <cdr:spPr>
        <a:xfrm xmlns:a="http://schemas.openxmlformats.org/drawingml/2006/main">
          <a:off x="5486400" y="3810000"/>
          <a:ext cx="649769" cy="40502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Franklin Gothic Book"/>
            </a:defRPr>
          </a:lvl1pPr>
          <a:lvl2pPr marL="457200" indent="0">
            <a:defRPr sz="1100">
              <a:solidFill>
                <a:sysClr val="windowText" lastClr="000000"/>
              </a:solidFill>
              <a:latin typeface="Franklin Gothic Book"/>
            </a:defRPr>
          </a:lvl2pPr>
          <a:lvl3pPr marL="914400" indent="0">
            <a:defRPr sz="1100">
              <a:solidFill>
                <a:sysClr val="windowText" lastClr="000000"/>
              </a:solidFill>
              <a:latin typeface="Franklin Gothic Book"/>
            </a:defRPr>
          </a:lvl3pPr>
          <a:lvl4pPr marL="1371600" indent="0">
            <a:defRPr sz="1100">
              <a:solidFill>
                <a:sysClr val="windowText" lastClr="000000"/>
              </a:solidFill>
              <a:latin typeface="Franklin Gothic Book"/>
            </a:defRPr>
          </a:lvl4pPr>
          <a:lvl5pPr marL="1828800" indent="0">
            <a:defRPr sz="1100">
              <a:solidFill>
                <a:sysClr val="windowText" lastClr="000000"/>
              </a:solidFill>
              <a:latin typeface="Franklin Gothic Book"/>
            </a:defRPr>
          </a:lvl5pPr>
          <a:lvl6pPr marL="2286000" indent="0">
            <a:defRPr sz="1100">
              <a:solidFill>
                <a:sysClr val="windowText" lastClr="000000"/>
              </a:solidFill>
              <a:latin typeface="Franklin Gothic Book"/>
            </a:defRPr>
          </a:lvl6pPr>
          <a:lvl7pPr marL="2743200" indent="0">
            <a:defRPr sz="1100">
              <a:solidFill>
                <a:sysClr val="windowText" lastClr="000000"/>
              </a:solidFill>
              <a:latin typeface="Franklin Gothic Book"/>
            </a:defRPr>
          </a:lvl7pPr>
          <a:lvl8pPr marL="3200400" indent="0">
            <a:defRPr sz="1100">
              <a:solidFill>
                <a:sysClr val="windowText" lastClr="000000"/>
              </a:solidFill>
              <a:latin typeface="Franklin Gothic Book"/>
            </a:defRPr>
          </a:lvl8pPr>
          <a:lvl9pPr marL="3657600" indent="0">
            <a:defRPr sz="1100">
              <a:solidFill>
                <a:sysClr val="windowText" lastClr="000000"/>
              </a:solidFill>
              <a:latin typeface="Franklin Gothic Book"/>
            </a:defRPr>
          </a:lvl9pPr>
        </a:lstStyle>
        <a:p xmlns:a="http://schemas.openxmlformats.org/drawingml/2006/main">
          <a:r>
            <a:rPr lang="en-US" dirty="0" smtClean="0">
              <a:solidFill>
                <a:srgbClr val="0070C0"/>
              </a:solidFill>
            </a:rPr>
            <a:t>21</a:t>
          </a:r>
          <a:r>
            <a:rPr lang="en-US" sz="1100" baseline="0" dirty="0" smtClean="0">
              <a:solidFill>
                <a:srgbClr val="0070C0"/>
              </a:solidFill>
            </a:rPr>
            <a:t>%</a:t>
          </a:r>
          <a:endParaRPr lang="en-US" sz="1100" baseline="0" dirty="0">
            <a:solidFill>
              <a:srgbClr val="0070C0"/>
            </a:solidFill>
          </a:endParaRPr>
        </a:p>
      </cdr:txBody>
    </cdr:sp>
  </cdr:relSizeAnchor>
  <cdr:relSizeAnchor xmlns:cdr="http://schemas.openxmlformats.org/drawingml/2006/chartDrawing">
    <cdr:from>
      <cdr:x>0.19828</cdr:x>
      <cdr:y>0.54878</cdr:y>
    </cdr:from>
    <cdr:to>
      <cdr:x>0.27485</cdr:x>
      <cdr:y>0.60433</cdr:y>
    </cdr:to>
    <cdr:sp macro="" textlink="">
      <cdr:nvSpPr>
        <cdr:cNvPr id="13" name="TextBox 1"/>
        <cdr:cNvSpPr txBox="1"/>
      </cdr:nvSpPr>
      <cdr:spPr>
        <a:xfrm xmlns:a="http://schemas.openxmlformats.org/drawingml/2006/main">
          <a:off x="1752600" y="3429000"/>
          <a:ext cx="676818" cy="3470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Franklin Gothic Book"/>
            </a:defRPr>
          </a:lvl1pPr>
          <a:lvl2pPr marL="457200" indent="0">
            <a:defRPr sz="1100">
              <a:latin typeface="Franklin Gothic Book"/>
            </a:defRPr>
          </a:lvl2pPr>
          <a:lvl3pPr marL="914400" indent="0">
            <a:defRPr sz="1100">
              <a:latin typeface="Franklin Gothic Book"/>
            </a:defRPr>
          </a:lvl3pPr>
          <a:lvl4pPr marL="1371600" indent="0">
            <a:defRPr sz="1100">
              <a:latin typeface="Franklin Gothic Book"/>
            </a:defRPr>
          </a:lvl4pPr>
          <a:lvl5pPr marL="1828800" indent="0">
            <a:defRPr sz="1100">
              <a:latin typeface="Franklin Gothic Book"/>
            </a:defRPr>
          </a:lvl5pPr>
          <a:lvl6pPr marL="2286000" indent="0">
            <a:defRPr sz="1100">
              <a:latin typeface="Franklin Gothic Book"/>
            </a:defRPr>
          </a:lvl6pPr>
          <a:lvl7pPr marL="2743200" indent="0">
            <a:defRPr sz="1100">
              <a:latin typeface="Franklin Gothic Book"/>
            </a:defRPr>
          </a:lvl7pPr>
          <a:lvl8pPr marL="3200400" indent="0">
            <a:defRPr sz="1100">
              <a:latin typeface="Franklin Gothic Book"/>
            </a:defRPr>
          </a:lvl8pPr>
          <a:lvl9pPr marL="3657600" indent="0">
            <a:defRPr sz="1100">
              <a:latin typeface="Franklin Gothic Book"/>
            </a:defRPr>
          </a:lvl9pPr>
        </a:lstStyle>
        <a:p xmlns:a="http://schemas.openxmlformats.org/drawingml/2006/main">
          <a:r>
            <a:rPr lang="en-US" sz="1100" baseline="0" dirty="0" smtClean="0">
              <a:solidFill>
                <a:srgbClr val="0070C0"/>
              </a:solidFill>
            </a:rPr>
            <a:t>60%</a:t>
          </a:r>
          <a:endParaRPr lang="en-US" sz="1100" baseline="0" dirty="0">
            <a:solidFill>
              <a:srgbClr val="0070C0"/>
            </a:solidFill>
          </a:endParaRPr>
        </a:p>
      </cdr:txBody>
    </cdr:sp>
  </cdr:relSizeAnchor>
  <cdr:relSizeAnchor xmlns:cdr="http://schemas.openxmlformats.org/drawingml/2006/chartDrawing">
    <cdr:from>
      <cdr:x>0.13793</cdr:x>
      <cdr:y>0.59756</cdr:y>
    </cdr:from>
    <cdr:to>
      <cdr:x>0.2145</cdr:x>
      <cdr:y>0.65311</cdr:y>
    </cdr:to>
    <cdr:sp macro="" textlink="">
      <cdr:nvSpPr>
        <cdr:cNvPr id="14" name="TextBox 1"/>
        <cdr:cNvSpPr txBox="1"/>
      </cdr:nvSpPr>
      <cdr:spPr>
        <a:xfrm xmlns:a="http://schemas.openxmlformats.org/drawingml/2006/main">
          <a:off x="1219200" y="3733800"/>
          <a:ext cx="676818" cy="3470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Franklin Gothic Book"/>
            </a:defRPr>
          </a:lvl1pPr>
          <a:lvl2pPr marL="457200" indent="0">
            <a:defRPr sz="1100">
              <a:latin typeface="Franklin Gothic Book"/>
            </a:defRPr>
          </a:lvl2pPr>
          <a:lvl3pPr marL="914400" indent="0">
            <a:defRPr sz="1100">
              <a:latin typeface="Franklin Gothic Book"/>
            </a:defRPr>
          </a:lvl3pPr>
          <a:lvl4pPr marL="1371600" indent="0">
            <a:defRPr sz="1100">
              <a:latin typeface="Franklin Gothic Book"/>
            </a:defRPr>
          </a:lvl4pPr>
          <a:lvl5pPr marL="1828800" indent="0">
            <a:defRPr sz="1100">
              <a:latin typeface="Franklin Gothic Book"/>
            </a:defRPr>
          </a:lvl5pPr>
          <a:lvl6pPr marL="2286000" indent="0">
            <a:defRPr sz="1100">
              <a:latin typeface="Franklin Gothic Book"/>
            </a:defRPr>
          </a:lvl6pPr>
          <a:lvl7pPr marL="2743200" indent="0">
            <a:defRPr sz="1100">
              <a:latin typeface="Franklin Gothic Book"/>
            </a:defRPr>
          </a:lvl7pPr>
          <a:lvl8pPr marL="3200400" indent="0">
            <a:defRPr sz="1100">
              <a:latin typeface="Franklin Gothic Book"/>
            </a:defRPr>
          </a:lvl8pPr>
          <a:lvl9pPr marL="3657600" indent="0">
            <a:defRPr sz="1100">
              <a:latin typeface="Franklin Gothic Book"/>
            </a:defRPr>
          </a:lvl9pPr>
        </a:lstStyle>
        <a:p xmlns:a="http://schemas.openxmlformats.org/drawingml/2006/main">
          <a:r>
            <a:rPr lang="en-US" dirty="0" smtClean="0">
              <a:solidFill>
                <a:srgbClr val="0070C0"/>
              </a:solidFill>
            </a:rPr>
            <a:t>27</a:t>
          </a:r>
          <a:r>
            <a:rPr lang="en-US" sz="1100" baseline="0" dirty="0" smtClean="0">
              <a:solidFill>
                <a:srgbClr val="0070C0"/>
              </a:solidFill>
            </a:rPr>
            <a:t>%</a:t>
          </a:r>
          <a:endParaRPr lang="en-US" sz="1100" baseline="0" dirty="0">
            <a:solidFill>
              <a:srgbClr val="0070C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0.83867</cdr:x>
      <cdr:y>0.61471</cdr:y>
    </cdr:from>
    <cdr:to>
      <cdr:x>0.98645</cdr:x>
      <cdr:y>0.68126</cdr:y>
    </cdr:to>
    <cdr:sp macro="" textlink="">
      <cdr:nvSpPr>
        <cdr:cNvPr id="2" name="TextBox 1"/>
        <cdr:cNvSpPr txBox="1"/>
      </cdr:nvSpPr>
      <cdr:spPr>
        <a:xfrm xmlns:a="http://schemas.openxmlformats.org/drawingml/2006/main">
          <a:off x="6486527" y="3343276"/>
          <a:ext cx="11430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 In Millions</a:t>
          </a:r>
        </a:p>
      </cdr:txBody>
    </cdr:sp>
  </cdr:relSizeAnchor>
  <cdr:relSizeAnchor xmlns:cdr="http://schemas.openxmlformats.org/drawingml/2006/chartDrawing">
    <cdr:from>
      <cdr:x>0.82512</cdr:x>
      <cdr:y>0.42907</cdr:y>
    </cdr:from>
    <cdr:to>
      <cdr:x>0.99261</cdr:x>
      <cdr:y>0.50829</cdr:y>
    </cdr:to>
    <cdr:sp macro="" textlink="">
      <cdr:nvSpPr>
        <cdr:cNvPr id="3" name="TextBox 2"/>
        <cdr:cNvSpPr txBox="1"/>
      </cdr:nvSpPr>
      <cdr:spPr>
        <a:xfrm xmlns:a="http://schemas.openxmlformats.org/drawingml/2006/main">
          <a:off x="6381750" y="2333625"/>
          <a:ext cx="1295421" cy="43083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Gill Sans MT"/>
            </a:defRPr>
          </a:lvl1pPr>
          <a:lvl2pPr marL="457200" indent="0">
            <a:defRPr sz="1100">
              <a:latin typeface="Gill Sans MT"/>
            </a:defRPr>
          </a:lvl2pPr>
          <a:lvl3pPr marL="914400" indent="0">
            <a:defRPr sz="1100">
              <a:latin typeface="Gill Sans MT"/>
            </a:defRPr>
          </a:lvl3pPr>
          <a:lvl4pPr marL="1371600" indent="0">
            <a:defRPr sz="1100">
              <a:latin typeface="Gill Sans MT"/>
            </a:defRPr>
          </a:lvl4pPr>
          <a:lvl5pPr marL="1828800" indent="0">
            <a:defRPr sz="1100">
              <a:latin typeface="Gill Sans MT"/>
            </a:defRPr>
          </a:lvl5pPr>
          <a:lvl6pPr marL="2286000" indent="0">
            <a:defRPr sz="1100">
              <a:latin typeface="Gill Sans MT"/>
            </a:defRPr>
          </a:lvl6pPr>
          <a:lvl7pPr marL="2743200" indent="0">
            <a:defRPr sz="1100">
              <a:latin typeface="Gill Sans MT"/>
            </a:defRPr>
          </a:lvl7pPr>
          <a:lvl8pPr marL="3200400" indent="0">
            <a:defRPr sz="1100">
              <a:latin typeface="Gill Sans MT"/>
            </a:defRPr>
          </a:lvl8pPr>
          <a:lvl9pPr marL="3657600" indent="0">
            <a:defRPr sz="1100">
              <a:latin typeface="Gill Sans MT"/>
            </a:defRPr>
          </a:lvl9pPr>
        </a:lstStyle>
        <a:p xmlns:a="http://schemas.openxmlformats.org/drawingml/2006/main">
          <a:r>
            <a:rPr lang="en-US" sz="1100" dirty="0" smtClean="0">
              <a:solidFill>
                <a:srgbClr val="0070C0"/>
              </a:solidFill>
            </a:rPr>
            <a:t>% Amt Awarded of Amount Requested</a:t>
          </a:r>
          <a:endParaRPr lang="en-US" sz="1100" dirty="0">
            <a:solidFill>
              <a:srgbClr val="0070C0"/>
            </a:solidFill>
          </a:endParaRPr>
        </a:p>
      </cdr:txBody>
    </cdr:sp>
  </cdr:relSizeAnchor>
  <cdr:relSizeAnchor xmlns:cdr="http://schemas.openxmlformats.org/drawingml/2006/chartDrawing">
    <cdr:from>
      <cdr:x>0.20833</cdr:x>
      <cdr:y>0.50602</cdr:y>
    </cdr:from>
    <cdr:to>
      <cdr:x>0.26251</cdr:x>
      <cdr:y>0.56206</cdr:y>
    </cdr:to>
    <cdr:sp macro="" textlink="">
      <cdr:nvSpPr>
        <cdr:cNvPr id="6" name="TextBox 5"/>
        <cdr:cNvSpPr txBox="1"/>
      </cdr:nvSpPr>
      <cdr:spPr>
        <a:xfrm xmlns:a="http://schemas.openxmlformats.org/drawingml/2006/main">
          <a:off x="1905000" y="3200400"/>
          <a:ext cx="495422" cy="3544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aseline="0" dirty="0">
              <a:solidFill>
                <a:srgbClr val="0070C0"/>
              </a:solidFill>
            </a:rPr>
            <a:t>4%</a:t>
          </a:r>
        </a:p>
      </cdr:txBody>
    </cdr:sp>
  </cdr:relSizeAnchor>
  <cdr:relSizeAnchor xmlns:cdr="http://schemas.openxmlformats.org/drawingml/2006/chartDrawing">
    <cdr:from>
      <cdr:x>0.33333</cdr:x>
      <cdr:y>0.54217</cdr:y>
    </cdr:from>
    <cdr:to>
      <cdr:x>0.39367</cdr:x>
      <cdr:y>0.58596</cdr:y>
    </cdr:to>
    <cdr:sp macro="" textlink="">
      <cdr:nvSpPr>
        <cdr:cNvPr id="8" name="TextBox 3"/>
        <cdr:cNvSpPr txBox="1"/>
      </cdr:nvSpPr>
      <cdr:spPr>
        <a:xfrm xmlns:a="http://schemas.openxmlformats.org/drawingml/2006/main">
          <a:off x="3048000" y="3429000"/>
          <a:ext cx="551749" cy="276954"/>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74%</a:t>
          </a:r>
        </a:p>
      </cdr:txBody>
    </cdr:sp>
  </cdr:relSizeAnchor>
  <cdr:relSizeAnchor xmlns:cdr="http://schemas.openxmlformats.org/drawingml/2006/chartDrawing">
    <cdr:from>
      <cdr:x>0.39167</cdr:x>
      <cdr:y>0.49398</cdr:y>
    </cdr:from>
    <cdr:to>
      <cdr:x>0.45201</cdr:x>
      <cdr:y>0.53776</cdr:y>
    </cdr:to>
    <cdr:sp macro="" textlink="">
      <cdr:nvSpPr>
        <cdr:cNvPr id="9" name="TextBox 3"/>
        <cdr:cNvSpPr txBox="1"/>
      </cdr:nvSpPr>
      <cdr:spPr>
        <a:xfrm xmlns:a="http://schemas.openxmlformats.org/drawingml/2006/main">
          <a:off x="3581400" y="3124200"/>
          <a:ext cx="551748" cy="27689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5%</a:t>
          </a:r>
        </a:p>
      </cdr:txBody>
    </cdr:sp>
  </cdr:relSizeAnchor>
  <cdr:relSizeAnchor xmlns:cdr="http://schemas.openxmlformats.org/drawingml/2006/chartDrawing">
    <cdr:from>
      <cdr:x>0.45</cdr:x>
      <cdr:y>0.37349</cdr:y>
    </cdr:from>
    <cdr:to>
      <cdr:x>0.51034</cdr:x>
      <cdr:y>0.41727</cdr:y>
    </cdr:to>
    <cdr:sp macro="" textlink="">
      <cdr:nvSpPr>
        <cdr:cNvPr id="10" name="TextBox 3"/>
        <cdr:cNvSpPr txBox="1"/>
      </cdr:nvSpPr>
      <cdr:spPr>
        <a:xfrm xmlns:a="http://schemas.openxmlformats.org/drawingml/2006/main">
          <a:off x="4114800" y="2362200"/>
          <a:ext cx="551750" cy="27689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15%</a:t>
          </a:r>
        </a:p>
      </cdr:txBody>
    </cdr:sp>
  </cdr:relSizeAnchor>
  <cdr:relSizeAnchor xmlns:cdr="http://schemas.openxmlformats.org/drawingml/2006/chartDrawing">
    <cdr:from>
      <cdr:x>0.525</cdr:x>
      <cdr:y>0.56627</cdr:y>
    </cdr:from>
    <cdr:to>
      <cdr:x>0.58535</cdr:x>
      <cdr:y>0.61005</cdr:y>
    </cdr:to>
    <cdr:sp macro="" textlink="">
      <cdr:nvSpPr>
        <cdr:cNvPr id="11" name="TextBox 3"/>
        <cdr:cNvSpPr txBox="1"/>
      </cdr:nvSpPr>
      <cdr:spPr>
        <a:xfrm xmlns:a="http://schemas.openxmlformats.org/drawingml/2006/main">
          <a:off x="4800600" y="3581400"/>
          <a:ext cx="551841" cy="27689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31%</a:t>
          </a:r>
        </a:p>
      </cdr:txBody>
    </cdr:sp>
  </cdr:relSizeAnchor>
  <cdr:relSizeAnchor xmlns:cdr="http://schemas.openxmlformats.org/drawingml/2006/chartDrawing">
    <cdr:from>
      <cdr:x>0.575</cdr:x>
      <cdr:y>0.54217</cdr:y>
    </cdr:from>
    <cdr:to>
      <cdr:x>0.63534</cdr:x>
      <cdr:y>0.58595</cdr:y>
    </cdr:to>
    <cdr:sp macro="" textlink="">
      <cdr:nvSpPr>
        <cdr:cNvPr id="12" name="TextBox 3"/>
        <cdr:cNvSpPr txBox="1"/>
      </cdr:nvSpPr>
      <cdr:spPr>
        <a:xfrm xmlns:a="http://schemas.openxmlformats.org/drawingml/2006/main">
          <a:off x="5257800" y="3429000"/>
          <a:ext cx="551748" cy="27689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14%</a:t>
          </a:r>
        </a:p>
      </cdr:txBody>
    </cdr:sp>
  </cdr:relSizeAnchor>
  <cdr:relSizeAnchor xmlns:cdr="http://schemas.openxmlformats.org/drawingml/2006/chartDrawing">
    <cdr:from>
      <cdr:x>0.65</cdr:x>
      <cdr:y>0.51807</cdr:y>
    </cdr:from>
    <cdr:to>
      <cdr:x>0.70419</cdr:x>
      <cdr:y>0.56185</cdr:y>
    </cdr:to>
    <cdr:sp macro="" textlink="">
      <cdr:nvSpPr>
        <cdr:cNvPr id="13" name="TextBox 3"/>
        <cdr:cNvSpPr txBox="1"/>
      </cdr:nvSpPr>
      <cdr:spPr>
        <a:xfrm xmlns:a="http://schemas.openxmlformats.org/drawingml/2006/main">
          <a:off x="5943600" y="3276600"/>
          <a:ext cx="495514" cy="27689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9%</a:t>
          </a:r>
        </a:p>
      </cdr:txBody>
    </cdr:sp>
  </cdr:relSizeAnchor>
  <cdr:relSizeAnchor xmlns:cdr="http://schemas.openxmlformats.org/drawingml/2006/chartDrawing">
    <cdr:from>
      <cdr:x>0.75833</cdr:x>
      <cdr:y>0.09639</cdr:y>
    </cdr:from>
    <cdr:to>
      <cdr:x>0.81867</cdr:x>
      <cdr:y>0.14017</cdr:y>
    </cdr:to>
    <cdr:sp macro="" textlink="">
      <cdr:nvSpPr>
        <cdr:cNvPr id="14" name="TextBox 3"/>
        <cdr:cNvSpPr txBox="1"/>
      </cdr:nvSpPr>
      <cdr:spPr>
        <a:xfrm xmlns:a="http://schemas.openxmlformats.org/drawingml/2006/main">
          <a:off x="6934200" y="609600"/>
          <a:ext cx="551749" cy="27689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aseline="0" dirty="0">
              <a:solidFill>
                <a:srgbClr val="0070C0"/>
              </a:solidFill>
            </a:rPr>
            <a:t>19%</a:t>
          </a:r>
        </a:p>
      </cdr:txBody>
    </cdr:sp>
  </cdr:relSizeAnchor>
  <cdr:relSizeAnchor xmlns:cdr="http://schemas.openxmlformats.org/drawingml/2006/chartDrawing">
    <cdr:from>
      <cdr:x>0.7</cdr:x>
      <cdr:y>0.51807</cdr:y>
    </cdr:from>
    <cdr:to>
      <cdr:x>0.75911</cdr:x>
      <cdr:y>0.57412</cdr:y>
    </cdr:to>
    <cdr:sp macro="" textlink="">
      <cdr:nvSpPr>
        <cdr:cNvPr id="15" name="TextBox 14"/>
        <cdr:cNvSpPr txBox="1"/>
      </cdr:nvSpPr>
      <cdr:spPr>
        <a:xfrm xmlns:a="http://schemas.openxmlformats.org/drawingml/2006/main">
          <a:off x="6400800" y="3276600"/>
          <a:ext cx="540503" cy="3544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aseline="0" dirty="0">
              <a:solidFill>
                <a:srgbClr val="0070C0"/>
              </a:solidFill>
            </a:rPr>
            <a:t>7%</a:t>
          </a:r>
        </a:p>
      </cdr:txBody>
    </cdr:sp>
  </cdr:relSizeAnchor>
  <cdr:relSizeAnchor xmlns:cdr="http://schemas.openxmlformats.org/drawingml/2006/chartDrawing">
    <cdr:from>
      <cdr:x>0.14167</cdr:x>
      <cdr:y>0.46988</cdr:y>
    </cdr:from>
    <cdr:to>
      <cdr:x>0.21063</cdr:x>
      <cdr:y>0.52592</cdr:y>
    </cdr:to>
    <cdr:sp macro="" textlink="">
      <cdr:nvSpPr>
        <cdr:cNvPr id="16" name="TextBox 15"/>
        <cdr:cNvSpPr txBox="1"/>
      </cdr:nvSpPr>
      <cdr:spPr>
        <a:xfrm xmlns:a="http://schemas.openxmlformats.org/drawingml/2006/main">
          <a:off x="1295400" y="2971800"/>
          <a:ext cx="630621" cy="3544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aseline="0" dirty="0" smtClean="0">
              <a:solidFill>
                <a:srgbClr val="0070C0"/>
              </a:solidFill>
            </a:rPr>
            <a:t>41%</a:t>
          </a:r>
          <a:endParaRPr lang="en-US" sz="1100" baseline="0" dirty="0">
            <a:solidFill>
              <a:srgbClr val="0070C0"/>
            </a:solidFill>
          </a:endParaRPr>
        </a:p>
      </cdr:txBody>
    </cdr:sp>
  </cdr:relSizeAnchor>
  <cdr:relSizeAnchor xmlns:cdr="http://schemas.openxmlformats.org/drawingml/2006/chartDrawing">
    <cdr:from>
      <cdr:x>0.275</cdr:x>
      <cdr:y>0.50602</cdr:y>
    </cdr:from>
    <cdr:to>
      <cdr:x>0.32918</cdr:x>
      <cdr:y>0.56206</cdr:y>
    </cdr:to>
    <cdr:sp macro="" textlink="">
      <cdr:nvSpPr>
        <cdr:cNvPr id="17" name="TextBox 1"/>
        <cdr:cNvSpPr txBox="1"/>
      </cdr:nvSpPr>
      <cdr:spPr>
        <a:xfrm xmlns:a="http://schemas.openxmlformats.org/drawingml/2006/main">
          <a:off x="2514600" y="3200400"/>
          <a:ext cx="495422" cy="3544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Franklin Gothic Book"/>
            </a:defRPr>
          </a:lvl1pPr>
          <a:lvl2pPr marL="457200" indent="0">
            <a:defRPr sz="1100">
              <a:latin typeface="Franklin Gothic Book"/>
            </a:defRPr>
          </a:lvl2pPr>
          <a:lvl3pPr marL="914400" indent="0">
            <a:defRPr sz="1100">
              <a:latin typeface="Franklin Gothic Book"/>
            </a:defRPr>
          </a:lvl3pPr>
          <a:lvl4pPr marL="1371600" indent="0">
            <a:defRPr sz="1100">
              <a:latin typeface="Franklin Gothic Book"/>
            </a:defRPr>
          </a:lvl4pPr>
          <a:lvl5pPr marL="1828800" indent="0">
            <a:defRPr sz="1100">
              <a:latin typeface="Franklin Gothic Book"/>
            </a:defRPr>
          </a:lvl5pPr>
          <a:lvl6pPr marL="2286000" indent="0">
            <a:defRPr sz="1100">
              <a:latin typeface="Franklin Gothic Book"/>
            </a:defRPr>
          </a:lvl6pPr>
          <a:lvl7pPr marL="2743200" indent="0">
            <a:defRPr sz="1100">
              <a:latin typeface="Franklin Gothic Book"/>
            </a:defRPr>
          </a:lvl7pPr>
          <a:lvl8pPr marL="3200400" indent="0">
            <a:defRPr sz="1100">
              <a:latin typeface="Franklin Gothic Book"/>
            </a:defRPr>
          </a:lvl8pPr>
          <a:lvl9pPr marL="3657600" indent="0">
            <a:defRPr sz="1100">
              <a:latin typeface="Franklin Gothic Book"/>
            </a:defRPr>
          </a:lvl9pPr>
        </a:lstStyle>
        <a:p xmlns:a="http://schemas.openxmlformats.org/drawingml/2006/main">
          <a:r>
            <a:rPr lang="en-US" dirty="0" smtClean="0">
              <a:solidFill>
                <a:srgbClr val="0070C0"/>
              </a:solidFill>
            </a:rPr>
            <a:t>30</a:t>
          </a:r>
          <a:r>
            <a:rPr lang="en-US" sz="1100" baseline="0" dirty="0" smtClean="0">
              <a:solidFill>
                <a:srgbClr val="0070C0"/>
              </a:solidFill>
            </a:rPr>
            <a:t>%</a:t>
          </a:r>
          <a:endParaRPr lang="en-US" sz="1100" baseline="0" dirty="0">
            <a:solidFill>
              <a:srgbClr val="0070C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0.11808</cdr:y>
    </cdr:to>
    <cdr:sp macro="" textlink="">
      <cdr:nvSpPr>
        <cdr:cNvPr id="2" name="TextBox 1"/>
        <cdr:cNvSpPr txBox="1"/>
      </cdr:nvSpPr>
      <cdr:spPr>
        <a:xfrm xmlns:a="http://schemas.openxmlformats.org/drawingml/2006/main">
          <a:off x="0" y="0"/>
          <a:ext cx="8394720" cy="609600"/>
        </a:xfrm>
        <a:prstGeom xmlns:a="http://schemas.openxmlformats.org/drawingml/2006/main" prst="rect">
          <a:avLst/>
        </a:prstGeom>
      </cdr:spPr>
      <cdr:txBody>
        <a:bodyPr xmlns:a="http://schemas.openxmlformats.org/drawingml/2006/main" wrap="square" rtlCol="0" anchor="t"/>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r>
            <a:rPr lang="en-US" sz="2400" b="1" i="0" baseline="0">
              <a:latin typeface="Calibri"/>
            </a:rPr>
            <a:t>2011-2013 Biennium - Amounts Awarded</a:t>
          </a:r>
          <a:endParaRPr lang="en-US" sz="2400" b="1"/>
        </a:p>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3549"/>
          </a:xfrm>
          <a:prstGeom prst="rect">
            <a:avLst/>
          </a:prstGeom>
        </p:spPr>
        <p:txBody>
          <a:bodyPr vert="horz" lIns="92948" tIns="46474" rIns="92948" bIns="4647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2" y="0"/>
            <a:ext cx="3027363" cy="463549"/>
          </a:xfrm>
          <a:prstGeom prst="rect">
            <a:avLst/>
          </a:prstGeom>
        </p:spPr>
        <p:txBody>
          <a:bodyPr vert="horz" lIns="92948" tIns="46474" rIns="92948" bIns="46474" rtlCol="0"/>
          <a:lstStyle>
            <a:lvl1pPr algn="r" fontAlgn="auto">
              <a:spcBef>
                <a:spcPts val="0"/>
              </a:spcBef>
              <a:spcAft>
                <a:spcPts val="0"/>
              </a:spcAft>
              <a:defRPr sz="1200" smtClean="0">
                <a:latin typeface="+mn-lt"/>
              </a:defRPr>
            </a:lvl1pPr>
          </a:lstStyle>
          <a:p>
            <a:pPr>
              <a:defRPr/>
            </a:pPr>
            <a:fld id="{D89CA687-5E36-4F02-9660-F47B2217C367}" type="datetimeFigureOut">
              <a:rPr lang="en-US"/>
              <a:pPr>
                <a:defRPr/>
              </a:pPr>
              <a:t>7/17/2013</a:t>
            </a:fld>
            <a:endParaRPr lang="en-US"/>
          </a:p>
        </p:txBody>
      </p:sp>
      <p:sp>
        <p:nvSpPr>
          <p:cNvPr id="4" name="Footer Placeholder 3"/>
          <p:cNvSpPr>
            <a:spLocks noGrp="1"/>
          </p:cNvSpPr>
          <p:nvPr>
            <p:ph type="ftr" sz="quarter" idx="2"/>
          </p:nvPr>
        </p:nvSpPr>
        <p:spPr>
          <a:xfrm>
            <a:off x="1" y="8818565"/>
            <a:ext cx="3027363" cy="463549"/>
          </a:xfrm>
          <a:prstGeom prst="rect">
            <a:avLst/>
          </a:prstGeom>
        </p:spPr>
        <p:txBody>
          <a:bodyPr vert="horz" lIns="92948" tIns="46474" rIns="92948" bIns="4647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2" y="8818565"/>
            <a:ext cx="3027363" cy="463549"/>
          </a:xfrm>
          <a:prstGeom prst="rect">
            <a:avLst/>
          </a:prstGeom>
        </p:spPr>
        <p:txBody>
          <a:bodyPr vert="horz" lIns="92948" tIns="46474" rIns="92948" bIns="46474" rtlCol="0" anchor="b"/>
          <a:lstStyle>
            <a:lvl1pPr algn="r" fontAlgn="auto">
              <a:spcBef>
                <a:spcPts val="0"/>
              </a:spcBef>
              <a:spcAft>
                <a:spcPts val="0"/>
              </a:spcAft>
              <a:defRPr sz="1200" smtClean="0">
                <a:latin typeface="+mn-lt"/>
              </a:defRPr>
            </a:lvl1pPr>
          </a:lstStyle>
          <a:p>
            <a:pPr>
              <a:defRPr/>
            </a:pPr>
            <a:fld id="{49E905DD-166D-4AC6-ADBC-34F36086031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3549"/>
          </a:xfrm>
          <a:prstGeom prst="rect">
            <a:avLst/>
          </a:prstGeom>
        </p:spPr>
        <p:txBody>
          <a:bodyPr vert="horz" lIns="92948" tIns="46474" rIns="92948" bIns="46474"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56052" y="0"/>
            <a:ext cx="3027363" cy="463549"/>
          </a:xfrm>
          <a:prstGeom prst="rect">
            <a:avLst/>
          </a:prstGeom>
        </p:spPr>
        <p:txBody>
          <a:bodyPr vert="horz" lIns="92948" tIns="46474" rIns="92948" bIns="46474" rtlCol="0"/>
          <a:lstStyle>
            <a:lvl1pPr algn="r" fontAlgn="auto">
              <a:spcBef>
                <a:spcPts val="0"/>
              </a:spcBef>
              <a:spcAft>
                <a:spcPts val="0"/>
              </a:spcAft>
              <a:defRPr sz="1200" smtClean="0">
                <a:latin typeface="+mn-lt"/>
              </a:defRPr>
            </a:lvl1pPr>
          </a:lstStyle>
          <a:p>
            <a:pPr>
              <a:defRPr/>
            </a:pPr>
            <a:fld id="{33A40B94-E06D-4E91-8896-FD389BC46124}" type="datetimeFigureOut">
              <a:rPr lang="en-US"/>
              <a:pPr>
                <a:defRPr/>
              </a:pPr>
              <a:t>7/17/2013</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8" tIns="46474" rIns="92948" bIns="46474" rtlCol="0" anchor="ctr"/>
          <a:lstStyle/>
          <a:p>
            <a:pPr lvl="0"/>
            <a:endParaRPr lang="en-US" noProof="0" dirty="0"/>
          </a:p>
        </p:txBody>
      </p:sp>
      <p:sp>
        <p:nvSpPr>
          <p:cNvPr id="5" name="Notes Placeholder 4"/>
          <p:cNvSpPr>
            <a:spLocks noGrp="1"/>
          </p:cNvSpPr>
          <p:nvPr>
            <p:ph type="body" sz="quarter" idx="3"/>
          </p:nvPr>
        </p:nvSpPr>
        <p:spPr>
          <a:xfrm>
            <a:off x="698500" y="4410077"/>
            <a:ext cx="5588000" cy="4176713"/>
          </a:xfrm>
          <a:prstGeom prst="rect">
            <a:avLst/>
          </a:prstGeom>
        </p:spPr>
        <p:txBody>
          <a:bodyPr vert="horz" lIns="92948" tIns="46474" rIns="92948" bIns="4647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18565"/>
            <a:ext cx="3027363" cy="463549"/>
          </a:xfrm>
          <a:prstGeom prst="rect">
            <a:avLst/>
          </a:prstGeom>
        </p:spPr>
        <p:txBody>
          <a:bodyPr vert="horz" lIns="92948" tIns="46474" rIns="92948" bIns="46474"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56052" y="8818565"/>
            <a:ext cx="3027363" cy="463549"/>
          </a:xfrm>
          <a:prstGeom prst="rect">
            <a:avLst/>
          </a:prstGeom>
        </p:spPr>
        <p:txBody>
          <a:bodyPr vert="horz" lIns="92948" tIns="46474" rIns="92948" bIns="46474" rtlCol="0" anchor="b"/>
          <a:lstStyle>
            <a:lvl1pPr algn="r" fontAlgn="auto">
              <a:spcBef>
                <a:spcPts val="0"/>
              </a:spcBef>
              <a:spcAft>
                <a:spcPts val="0"/>
              </a:spcAft>
              <a:defRPr sz="1200" smtClean="0">
                <a:latin typeface="+mn-lt"/>
              </a:defRPr>
            </a:lvl1pPr>
          </a:lstStyle>
          <a:p>
            <a:pPr>
              <a:defRPr/>
            </a:pPr>
            <a:fld id="{07971325-E22D-42EA-BB70-637902020101}"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C51ECF-F502-4FEB-94AA-632218D62CE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29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C06A812-E86F-4CD0-9D23-990FEF6C3A80}" type="datetime8">
              <a:rPr lang="en-US"/>
              <a:pPr fontAlgn="base">
                <a:spcBef>
                  <a:spcPct val="0"/>
                </a:spcBef>
                <a:spcAft>
                  <a:spcPct val="0"/>
                </a:spcAft>
              </a:pPr>
              <a:t>7/17/2013 10:46 AM</a:t>
            </a:fld>
            <a:endParaRPr lang="en-US"/>
          </a:p>
        </p:txBody>
      </p:sp>
      <p:sp>
        <p:nvSpPr>
          <p:cNvPr id="829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29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27BFE-8458-4015-BC43-F2B9973CBCD4}" type="slidenum">
              <a:rPr lang="en-US"/>
              <a:pPr fontAlgn="base">
                <a:spcBef>
                  <a:spcPct val="0"/>
                </a:spcBef>
                <a:spcAft>
                  <a:spcPct val="0"/>
                </a:spcAft>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29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C06A812-E86F-4CD0-9D23-990FEF6C3A80}" type="datetime8">
              <a:rPr lang="en-US"/>
              <a:pPr fontAlgn="base">
                <a:spcBef>
                  <a:spcPct val="0"/>
                </a:spcBef>
                <a:spcAft>
                  <a:spcPct val="0"/>
                </a:spcAft>
              </a:pPr>
              <a:t>7/17/2013 10:46 AM</a:t>
            </a:fld>
            <a:endParaRPr lang="en-US"/>
          </a:p>
        </p:txBody>
      </p:sp>
      <p:sp>
        <p:nvSpPr>
          <p:cNvPr id="829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29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27BFE-8458-4015-BC43-F2B9973CBCD4}" type="slidenum">
              <a:rPr lang="en-US"/>
              <a:pPr fontAlgn="base">
                <a:spcBef>
                  <a:spcPct val="0"/>
                </a:spcBef>
                <a:spcAft>
                  <a:spcPct val="0"/>
                </a:spcAft>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499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0A3C396-30DE-4A41-B1B2-B620176BFAEE}" type="datetime8">
              <a:rPr lang="en-US"/>
              <a:pPr fontAlgn="base">
                <a:spcBef>
                  <a:spcPct val="0"/>
                </a:spcBef>
                <a:spcAft>
                  <a:spcPct val="0"/>
                </a:spcAft>
              </a:pPr>
              <a:t>7/17/2013 10:46 AM</a:t>
            </a:fld>
            <a:endParaRPr lang="en-US"/>
          </a:p>
        </p:txBody>
      </p:sp>
      <p:sp>
        <p:nvSpPr>
          <p:cNvPr id="8499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499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81B613-BE08-4EA8-BDC9-C2EFBBC2989B}" type="slidenum">
              <a:rPr lang="en-US"/>
              <a:pPr fontAlgn="base">
                <a:spcBef>
                  <a:spcPct val="0"/>
                </a:spcBef>
                <a:spcAft>
                  <a:spcPct val="0"/>
                </a:spcAft>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90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9AE862F-11C2-4F8B-8086-2AAA91146E57}" type="datetime8">
              <a:rPr lang="en-US"/>
              <a:pPr fontAlgn="base">
                <a:spcBef>
                  <a:spcPct val="0"/>
                </a:spcBef>
                <a:spcAft>
                  <a:spcPct val="0"/>
                </a:spcAft>
              </a:pPr>
              <a:t>7/17/2013 10:46 AM</a:t>
            </a:fld>
            <a:endParaRPr lang="en-US"/>
          </a:p>
        </p:txBody>
      </p:sp>
      <p:sp>
        <p:nvSpPr>
          <p:cNvPr id="8909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909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D5C6FF-3171-425C-93DB-67E2543C31FF}" type="slidenum">
              <a:rPr lang="en-US"/>
              <a:pPr fontAlgn="base">
                <a:spcBef>
                  <a:spcPct val="0"/>
                </a:spcBef>
                <a:spcAft>
                  <a:spcPct val="0"/>
                </a:spcAft>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3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9114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59C11D4A-EC71-4825-AD0F-94FA49C8A368}" type="datetime8">
              <a:rPr lang="en-US"/>
              <a:pPr fontAlgn="base">
                <a:spcBef>
                  <a:spcPct val="0"/>
                </a:spcBef>
                <a:spcAft>
                  <a:spcPct val="0"/>
                </a:spcAft>
              </a:pPr>
              <a:t>7/17/2013 10:46 AM</a:t>
            </a:fld>
            <a:endParaRPr lang="en-US"/>
          </a:p>
        </p:txBody>
      </p:sp>
      <p:sp>
        <p:nvSpPr>
          <p:cNvPr id="9114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9114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AF4FC2-DE34-4C70-AE1B-FEBBCB00A43C}" type="slidenum">
              <a:rPr lang="en-US"/>
              <a:pPr fontAlgn="base">
                <a:spcBef>
                  <a:spcPct val="0"/>
                </a:spcBef>
                <a:spcAft>
                  <a:spcPct val="0"/>
                </a:spcAft>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3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9114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59C11D4A-EC71-4825-AD0F-94FA49C8A368}" type="datetime8">
              <a:rPr lang="en-US"/>
              <a:pPr fontAlgn="base">
                <a:spcBef>
                  <a:spcPct val="0"/>
                </a:spcBef>
                <a:spcAft>
                  <a:spcPct val="0"/>
                </a:spcAft>
              </a:pPr>
              <a:t>7/17/2013 10:46 AM</a:t>
            </a:fld>
            <a:endParaRPr lang="en-US"/>
          </a:p>
        </p:txBody>
      </p:sp>
      <p:sp>
        <p:nvSpPr>
          <p:cNvPr id="9114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9114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AF4FC2-DE34-4C70-AE1B-FEBBCB00A43C}" type="slidenum">
              <a:rPr lang="en-US"/>
              <a:pPr fontAlgn="base">
                <a:spcBef>
                  <a:spcPct val="0"/>
                </a:spcBef>
                <a:spcAft>
                  <a:spcPct val="0"/>
                </a:spcAft>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3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9114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59C11D4A-EC71-4825-AD0F-94FA49C8A368}" type="datetime8">
              <a:rPr lang="en-US"/>
              <a:pPr fontAlgn="base">
                <a:spcBef>
                  <a:spcPct val="0"/>
                </a:spcBef>
                <a:spcAft>
                  <a:spcPct val="0"/>
                </a:spcAft>
              </a:pPr>
              <a:t>7/17/2013 10:46 AM</a:t>
            </a:fld>
            <a:endParaRPr lang="en-US"/>
          </a:p>
        </p:txBody>
      </p:sp>
      <p:sp>
        <p:nvSpPr>
          <p:cNvPr id="9114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9114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AF4FC2-DE34-4C70-AE1B-FEBBCB00A43C}" type="slidenum">
              <a:rPr lang="en-US"/>
              <a:pPr fontAlgn="base">
                <a:spcBef>
                  <a:spcPct val="0"/>
                </a:spcBef>
                <a:spcAft>
                  <a:spcPct val="0"/>
                </a:spcAft>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70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ECF6EE0-88D9-4252-A334-FA2AC2ED8144}" type="datetime8">
              <a:rPr lang="en-US"/>
              <a:pPr fontAlgn="base">
                <a:spcBef>
                  <a:spcPct val="0"/>
                </a:spcBef>
                <a:spcAft>
                  <a:spcPct val="0"/>
                </a:spcAft>
              </a:pPr>
              <a:t>7/17/2013 10:46 AM</a:t>
            </a:fld>
            <a:endParaRPr lang="en-US"/>
          </a:p>
        </p:txBody>
      </p:sp>
      <p:sp>
        <p:nvSpPr>
          <p:cNvPr id="8704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704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F227E8-775C-4B31-81E4-3CF825C0878F}" type="slidenum">
              <a:rPr lang="en-US"/>
              <a:pPr fontAlgn="base">
                <a:spcBef>
                  <a:spcPct val="0"/>
                </a:spcBef>
                <a:spcAft>
                  <a:spcPct val="0"/>
                </a:spcAft>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870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70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ECF6EE0-88D9-4252-A334-FA2AC2ED8144}" type="datetime8">
              <a:rPr lang="en-US"/>
              <a:pPr fontAlgn="base">
                <a:spcBef>
                  <a:spcPct val="0"/>
                </a:spcBef>
                <a:spcAft>
                  <a:spcPct val="0"/>
                </a:spcAft>
              </a:pPr>
              <a:t>7/17/2013 10:46 AM</a:t>
            </a:fld>
            <a:endParaRPr lang="en-US"/>
          </a:p>
        </p:txBody>
      </p:sp>
      <p:sp>
        <p:nvSpPr>
          <p:cNvPr id="8704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704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F227E8-775C-4B31-81E4-3CF825C0878F}" type="slidenum">
              <a:rPr lang="en-US"/>
              <a:pPr fontAlgn="base">
                <a:spcBef>
                  <a:spcPct val="0"/>
                </a:spcBef>
                <a:spcAft>
                  <a:spcPct val="0"/>
                </a:spcAft>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70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ECF6EE0-88D9-4252-A334-FA2AC2ED8144}" type="datetime8">
              <a:rPr lang="en-US"/>
              <a:pPr fontAlgn="base">
                <a:spcBef>
                  <a:spcPct val="0"/>
                </a:spcBef>
                <a:spcAft>
                  <a:spcPct val="0"/>
                </a:spcAft>
              </a:pPr>
              <a:t>7/17/2013 10:46 AM</a:t>
            </a:fld>
            <a:endParaRPr lang="en-US"/>
          </a:p>
        </p:txBody>
      </p:sp>
      <p:sp>
        <p:nvSpPr>
          <p:cNvPr id="8704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704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F227E8-775C-4B31-81E4-3CF825C0878F}" type="slidenum">
              <a:rPr lang="en-US"/>
              <a:pPr fontAlgn="base">
                <a:spcBef>
                  <a:spcPct val="0"/>
                </a:spcBef>
                <a:spcAft>
                  <a:spcPct val="0"/>
                </a:spcAft>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40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CB455F1-EFD7-43D1-8608-D39246A57305}" type="datetime8">
              <a:rPr lang="en-US"/>
              <a:pPr fontAlgn="base">
                <a:spcBef>
                  <a:spcPct val="0"/>
                </a:spcBef>
                <a:spcAft>
                  <a:spcPct val="0"/>
                </a:spcAft>
              </a:pPr>
              <a:t>7/17/2013 10:46 AM</a:t>
            </a:fld>
            <a:endParaRPr lang="en-US"/>
          </a:p>
        </p:txBody>
      </p:sp>
      <p:sp>
        <p:nvSpPr>
          <p:cNvPr id="4403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4403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B84712-7B3F-4189-B6D5-7F6FFB60B795}"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70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ECF6EE0-88D9-4252-A334-FA2AC2ED8144}" type="datetime8">
              <a:rPr lang="en-US"/>
              <a:pPr fontAlgn="base">
                <a:spcBef>
                  <a:spcPct val="0"/>
                </a:spcBef>
                <a:spcAft>
                  <a:spcPct val="0"/>
                </a:spcAft>
              </a:pPr>
              <a:t>7/17/2013 10:46 AM</a:t>
            </a:fld>
            <a:endParaRPr lang="en-US"/>
          </a:p>
        </p:txBody>
      </p:sp>
      <p:sp>
        <p:nvSpPr>
          <p:cNvPr id="8704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704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F227E8-775C-4B31-81E4-3CF825C0878F}" type="slidenum">
              <a:rPr lang="en-US"/>
              <a:pPr fontAlgn="base">
                <a:spcBef>
                  <a:spcPct val="0"/>
                </a:spcBef>
                <a:spcAft>
                  <a:spcPct val="0"/>
                </a:spcAft>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C51ECF-F502-4FEB-94AA-632218D62CE6}" type="slidenum">
              <a:rPr lang="en-US"/>
              <a:pPr fontAlgn="base">
                <a:spcBef>
                  <a:spcPct val="0"/>
                </a:spcBef>
                <a:spcAft>
                  <a:spcPct val="0"/>
                </a:spcAft>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0653" fontAlgn="base">
              <a:spcBef>
                <a:spcPct val="0"/>
              </a:spcBef>
              <a:spcAft>
                <a:spcPct val="0"/>
              </a:spcAft>
            </a:pPr>
            <a:fld id="{92ECC7A1-37E8-4497-B243-3224E2D0A866}" type="slidenum">
              <a:rPr lang="en-US"/>
              <a:pPr defTabSz="920653" fontAlgn="base">
                <a:spcBef>
                  <a:spcPct val="0"/>
                </a:spcBef>
                <a:spcAft>
                  <a:spcPct val="0"/>
                </a:spcAft>
              </a:pPr>
              <a:t>29</a:t>
            </a:fld>
            <a:endParaRPr lang="en-US" dirty="0"/>
          </a:p>
        </p:txBody>
      </p:sp>
      <p:sp>
        <p:nvSpPr>
          <p:cNvPr id="1157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0653" fontAlgn="base">
              <a:spcBef>
                <a:spcPct val="0"/>
              </a:spcBef>
              <a:spcAft>
                <a:spcPct val="0"/>
              </a:spcAft>
            </a:pPr>
            <a:fld id="{92ECC7A1-37E8-4497-B243-3224E2D0A866}" type="slidenum">
              <a:rPr lang="en-US"/>
              <a:pPr defTabSz="920653" fontAlgn="base">
                <a:spcBef>
                  <a:spcPct val="0"/>
                </a:spcBef>
                <a:spcAft>
                  <a:spcPct val="0"/>
                </a:spcAft>
              </a:pPr>
              <a:t>69</a:t>
            </a:fld>
            <a:endParaRPr lang="en-US" dirty="0"/>
          </a:p>
        </p:txBody>
      </p:sp>
      <p:sp>
        <p:nvSpPr>
          <p:cNvPr id="1157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60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EDF7C5F-D9FC-4B95-B5E6-8D77BB6B766F}" type="datetime8">
              <a:rPr lang="en-US"/>
              <a:pPr fontAlgn="base">
                <a:spcBef>
                  <a:spcPct val="0"/>
                </a:spcBef>
                <a:spcAft>
                  <a:spcPct val="0"/>
                </a:spcAft>
              </a:pPr>
              <a:t>7/17/2013 10:46 AM</a:t>
            </a:fld>
            <a:endParaRPr lang="en-US"/>
          </a:p>
        </p:txBody>
      </p:sp>
      <p:sp>
        <p:nvSpPr>
          <p:cNvPr id="460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460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1A2067-D95C-4030-A914-AA7E3613B3A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E10216-2DF1-42E9-B6DE-AF6AB03B560C}" type="slidenum">
              <a:rPr lang="en-US"/>
              <a:pPr fontAlgn="base">
                <a:spcBef>
                  <a:spcPct val="0"/>
                </a:spcBef>
                <a:spcAft>
                  <a:spcPct val="0"/>
                </a:spcAft>
              </a:pPr>
              <a:t>4</a:t>
            </a:fld>
            <a:endParaRPr lang="en-US"/>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19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4E1F7E8C-7DCD-4866-AD61-CFDC9CF7C980}" type="datetime8">
              <a:rPr lang="en-US"/>
              <a:pPr fontAlgn="base">
                <a:spcBef>
                  <a:spcPct val="0"/>
                </a:spcBef>
                <a:spcAft>
                  <a:spcPct val="0"/>
                </a:spcAft>
              </a:pPr>
              <a:t>7/17/2013 10:46 AM</a:t>
            </a:fld>
            <a:endParaRPr lang="en-US"/>
          </a:p>
        </p:txBody>
      </p:sp>
      <p:sp>
        <p:nvSpPr>
          <p:cNvPr id="4198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4199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E6D2CF-780D-4A81-9D0C-0474BCE5D0B8}"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4813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BF69256-D6F0-4E43-96B3-5D2962D7F92F}" type="datetime8">
              <a:rPr lang="en-US"/>
              <a:pPr fontAlgn="base">
                <a:spcBef>
                  <a:spcPct val="0"/>
                </a:spcBef>
                <a:spcAft>
                  <a:spcPct val="0"/>
                </a:spcAft>
              </a:pPr>
              <a:t>7/17/2013 10:46 AM</a:t>
            </a:fld>
            <a:endParaRPr lang="en-US"/>
          </a:p>
        </p:txBody>
      </p:sp>
      <p:sp>
        <p:nvSpPr>
          <p:cNvPr id="4813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4813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0C9473-03FE-41F5-8F09-B8D2A695DFF0}"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txBox="1">
            <a:spLocks noGrp="1" noChangeArrowheads="1"/>
          </p:cNvSpPr>
          <p:nvPr/>
        </p:nvSpPr>
        <p:spPr bwMode="auto">
          <a:xfrm>
            <a:off x="3956052" y="8816975"/>
            <a:ext cx="3027363" cy="465139"/>
          </a:xfrm>
          <a:prstGeom prst="rect">
            <a:avLst/>
          </a:prstGeom>
          <a:noFill/>
          <a:ln w="9525">
            <a:noFill/>
            <a:miter lim="800000"/>
            <a:headEnd/>
            <a:tailEnd/>
          </a:ln>
        </p:spPr>
        <p:txBody>
          <a:bodyPr lIns="91151" tIns="45573" rIns="91151" bIns="45573" anchor="b"/>
          <a:lstStyle/>
          <a:p>
            <a:pPr algn="r"/>
            <a:fld id="{70AAE93F-A540-42FA-92E1-C222E7580737}" type="slidenum">
              <a:rPr lang="en-US" sz="1100">
                <a:latin typeface="Calibri" pitchFamily="34" charset="0"/>
              </a:rPr>
              <a:pPr algn="r"/>
              <a:t>7</a:t>
            </a:fld>
            <a:endParaRPr lang="en-US" sz="1100" dirty="0">
              <a:latin typeface="Calibri" pitchFamily="34" charset="0"/>
            </a:endParaRPr>
          </a:p>
        </p:txBody>
      </p:sp>
      <p:sp>
        <p:nvSpPr>
          <p:cNvPr id="50178" name="Rectangle 2"/>
          <p:cNvSpPr>
            <a:spLocks noGrp="1" noRot="1" noChangeAspect="1" noChangeArrowheads="1" noTextEdit="1"/>
          </p:cNvSpPr>
          <p:nvPr>
            <p:ph type="sldImg"/>
          </p:nvPr>
        </p:nvSpPr>
        <p:spPr bwMode="auto">
          <a:xfrm>
            <a:off x="1211263" y="682625"/>
            <a:ext cx="4640262" cy="3481388"/>
          </a:xfrm>
          <a:noFill/>
          <a:ln>
            <a:solidFill>
              <a:srgbClr val="000000"/>
            </a:solidFill>
            <a:miter lim="800000"/>
            <a:headEnd/>
            <a:tailEnd/>
          </a:ln>
        </p:spPr>
      </p:sp>
      <p:sp>
        <p:nvSpPr>
          <p:cNvPr id="19460" name="Rectangle 3"/>
          <p:cNvSpPr>
            <a:spLocks noGrp="1" noChangeArrowheads="1"/>
          </p:cNvSpPr>
          <p:nvPr>
            <p:ph type="body" idx="1"/>
          </p:nvPr>
        </p:nvSpPr>
        <p:spPr>
          <a:ln/>
        </p:spPr>
        <p:txBody>
          <a:bodyPr/>
          <a:lstStyle/>
          <a:p>
            <a:pPr marL="0" lvl="1" fontAlgn="auto">
              <a:spcBef>
                <a:spcPts val="0"/>
              </a:spcBef>
              <a:spcAft>
                <a:spcPts val="0"/>
              </a:spcAft>
              <a:defRPr/>
            </a:pPr>
            <a:r>
              <a:rPr lang="en-US" sz="1400" dirty="0"/>
              <a:t>Oil Extraction Tax (OET) – 6.5%</a:t>
            </a:r>
          </a:p>
          <a:p>
            <a:pPr marL="463832" lvl="2" indent="-221627" fontAlgn="auto">
              <a:spcBef>
                <a:spcPts val="599"/>
              </a:spcBef>
              <a:spcAft>
                <a:spcPts val="0"/>
              </a:spcAft>
              <a:buSzPct val="85000"/>
              <a:buFont typeface="Times New Roman" pitchFamily="18" charset="0"/>
              <a:buChar char="●"/>
              <a:defRPr/>
            </a:pPr>
            <a:r>
              <a:rPr lang="en-US" sz="1400" dirty="0"/>
              <a:t>There are many exemptions and holidays from the OET that trigger on when oil prices are low or depending on the type of production.</a:t>
            </a:r>
          </a:p>
          <a:p>
            <a:pPr marL="463832" lvl="2" indent="-221627" fontAlgn="auto">
              <a:spcBef>
                <a:spcPts val="599"/>
              </a:spcBef>
              <a:spcAft>
                <a:spcPts val="0"/>
              </a:spcAft>
              <a:buSzPct val="85000"/>
              <a:buFont typeface="Times New Roman" pitchFamily="18" charset="0"/>
              <a:buChar char="●"/>
              <a:defRPr/>
            </a:pPr>
            <a:r>
              <a:rPr lang="en-US" sz="1400" dirty="0"/>
              <a:t>Most of these incentives have been “triggered off” since 2004</a:t>
            </a:r>
          </a:p>
          <a:p>
            <a:pPr marL="463832" lvl="2" indent="-221627" fontAlgn="auto">
              <a:spcBef>
                <a:spcPts val="599"/>
              </a:spcBef>
              <a:spcAft>
                <a:spcPts val="0"/>
              </a:spcAft>
              <a:buSzPct val="85000"/>
              <a:buFont typeface="Times New Roman" pitchFamily="18" charset="0"/>
              <a:buChar char="●"/>
              <a:defRPr/>
            </a:pPr>
            <a:r>
              <a:rPr lang="en-US" sz="1400" dirty="0"/>
              <a:t>Legacy Fund principal is locked up until 2017.</a:t>
            </a:r>
          </a:p>
          <a:p>
            <a:pPr marL="903220" lvl="3" indent="-221627" fontAlgn="auto">
              <a:spcBef>
                <a:spcPts val="599"/>
              </a:spcBef>
              <a:spcAft>
                <a:spcPts val="0"/>
              </a:spcAft>
              <a:buSzPct val="85000"/>
              <a:buFont typeface="Times New Roman" pitchFamily="18" charset="0"/>
              <a:buChar char="●"/>
              <a:defRPr/>
            </a:pPr>
            <a:r>
              <a:rPr lang="en-US" sz="1400" dirty="0"/>
              <a:t>Then the Legislature can spend only 15% of the principal at a time.</a:t>
            </a:r>
          </a:p>
          <a:p>
            <a:pPr marL="447376" lvl="2" indent="-221627" fontAlgn="auto">
              <a:spcBef>
                <a:spcPts val="599"/>
              </a:spcBef>
              <a:spcAft>
                <a:spcPts val="0"/>
              </a:spcAft>
              <a:buSzPct val="85000"/>
              <a:buFont typeface="Times New Roman" pitchFamily="18" charset="0"/>
              <a:buChar char="●"/>
              <a:defRPr/>
            </a:pPr>
            <a:r>
              <a:rPr lang="en-US" sz="1400" dirty="0"/>
              <a:t>First month collections that gave 30% to Legacy Fund will be approximately $35.4 million (this includes both oil extraction tax and gross production tax share).</a:t>
            </a:r>
          </a:p>
          <a:p>
            <a:pPr fontAlgn="auto">
              <a:spcBef>
                <a:spcPts val="0"/>
              </a:spcBef>
              <a:spcAft>
                <a:spcPts val="0"/>
              </a:spcAft>
              <a:defRPr/>
            </a:pPr>
            <a:endParaRPr lang="en-US" sz="16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29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C06A812-E86F-4CD0-9D23-990FEF6C3A80}" type="datetime8">
              <a:rPr lang="en-US"/>
              <a:pPr fontAlgn="base">
                <a:spcBef>
                  <a:spcPct val="0"/>
                </a:spcBef>
                <a:spcAft>
                  <a:spcPct val="0"/>
                </a:spcAft>
              </a:pPr>
              <a:t>7/17/2013 10:46 AM</a:t>
            </a:fld>
            <a:endParaRPr lang="en-US"/>
          </a:p>
        </p:txBody>
      </p:sp>
      <p:sp>
        <p:nvSpPr>
          <p:cNvPr id="829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29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27BFE-8458-4015-BC43-F2B9973CBCD4}" type="slidenum">
              <a:rPr lang="en-US"/>
              <a:pPr fontAlgn="base">
                <a:spcBef>
                  <a:spcPct val="0"/>
                </a:spcBef>
                <a:spcAft>
                  <a:spcPct val="0"/>
                </a:spcAft>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829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C06A812-E86F-4CD0-9D23-990FEF6C3A80}" type="datetime8">
              <a:rPr lang="en-US"/>
              <a:pPr fontAlgn="base">
                <a:spcBef>
                  <a:spcPct val="0"/>
                </a:spcBef>
                <a:spcAft>
                  <a:spcPct val="0"/>
                </a:spcAft>
              </a:pPr>
              <a:t>7/17/2013 10:46 AM</a:t>
            </a:fld>
            <a:endParaRPr lang="en-US"/>
          </a:p>
        </p:txBody>
      </p:sp>
      <p:sp>
        <p:nvSpPr>
          <p:cNvPr id="829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pPr>
            <a:endParaRPr lang="en-US" smtClean="0"/>
          </a:p>
        </p:txBody>
      </p:sp>
      <p:sp>
        <p:nvSpPr>
          <p:cNvPr id="829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27BFE-8458-4015-BC43-F2B9973CBCD4}"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CC656B-1E17-4BB8-991C-614441A8A575}"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411E9-BB11-4DF2-947D-B4D52AEA1620}"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B4257-1C82-4258-A4CA-8D2ABCB6A292}"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014FA5-05CC-45B6-8B5C-B7A4683E73FA}"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6E16BD-86A6-4455-9D1B-8EED66587E6D}" type="datetime1">
              <a:rPr lang="en-US" smtClean="0"/>
              <a:pPr/>
              <a:t>7/17/2013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D7165D-3DE0-4468-82A6-0530AFB91735}" type="datetime1">
              <a:rPr lang="en-US" smtClean="0"/>
              <a:pPr/>
              <a:t>7/17/2013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9CD22-7FD1-4F91-A79E-A7BB20D6B2DE}" type="datetime1">
              <a:rPr lang="en-US" smtClean="0"/>
              <a:pPr/>
              <a:t>7/17/2013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BB488-D9E2-4155-8E9F-D0F90E5A498E}"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82CC6-F367-4E24-8A59-39D107A1DCC7}"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C88E6-85AD-4096-A1B1-8DC3BDCE5405}"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7DBEF-D534-4A93-9CDA-8C848F5DBFFC}"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0E5CAB71-08FE-40B8-9818-C11633E3D879}" type="datetime1">
              <a:rPr lang="en-US" smtClean="0"/>
              <a:pPr>
                <a:defRPr/>
              </a:pPr>
              <a:t>7/17/2013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ABB5821B-986E-455F-A164-DD6CA9F69481}"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fld id="{887BE4CF-71FB-4CBC-B1C9-9ACB12300FCF}" type="datetime1">
              <a:rPr lang="en-US" smtClean="0"/>
              <a:pPr>
                <a:defRPr/>
              </a:pPr>
              <a:t>7/17/2013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B5116825-14AD-4CC6-8261-2FCBF0F1337A}"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fld id="{463755E8-409A-4F76-B3E3-AE733C98DF1C}" type="datetime1">
              <a:rPr lang="en-US" smtClean="0"/>
              <a:pPr>
                <a:defRPr/>
              </a:pPr>
              <a:t>7/17/2013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2499309A-5AE3-4361-8C50-22FDF1C0234A}"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FDD3CE3-B49D-4238-87CE-8CC694F2DEF5}" type="datetimeFigureOut">
              <a:rPr lang="en-US" smtClean="0"/>
              <a:pPr/>
              <a:t>7/17/2013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D37E7ED-8133-45AF-8DA2-1023988AAF6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0E5CAB71-08FE-40B8-9818-C11633E3D879}" type="datetime1">
              <a:rPr lang="en-US" smtClean="0"/>
              <a:pPr>
                <a:defRPr/>
              </a:pPr>
              <a:t>7/17/2013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ABB5821B-986E-455F-A164-DD6CA9F69481}"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FDD3CE3-B49D-4238-87CE-8CC694F2DEF5}" type="datetimeFigureOut">
              <a:rPr lang="en-US" smtClean="0"/>
              <a:pPr/>
              <a:t>7/17/2013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D37E7ED-8133-45AF-8DA2-1023988AAF6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887BE4CF-71FB-4CBC-B1C9-9ACB12300FCF}" type="datetime1">
              <a:rPr lang="en-US" smtClean="0"/>
              <a:pPr>
                <a:defRPr/>
              </a:pPr>
              <a:t>7/17/2013</a:t>
            </a:fld>
            <a:endParaRPr lang="en-US" dirty="0"/>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B5116825-14AD-4CC6-8261-2FCBF0F1337A}"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FDD3CE3-B49D-4238-87CE-8CC694F2DEF5}" type="datetimeFigureOut">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D37E7ED-8133-45AF-8DA2-1023988AAF6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FDD3CE3-B49D-4238-87CE-8CC694F2DEF5}" type="datetimeFigureOut">
              <a:rPr lang="en-US" smtClean="0"/>
              <a:pPr/>
              <a:t>7/17/2013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E7ED-8133-45AF-8DA2-1023988AAF6C}"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63755E8-409A-4F76-B3E3-AE733C98DF1C}" type="datetime1">
              <a:rPr lang="en-US" smtClean="0"/>
              <a:pPr>
                <a:defRPr/>
              </a:pPr>
              <a:t>7/17/2013</a:t>
            </a:fld>
            <a:endParaRPr lang="en-US" dirty="0"/>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499309A-5AE3-4361-8C50-22FDF1C0234A}"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FDD3CE3-B49D-4238-87CE-8CC694F2DEF5}" type="datetimeFigureOut">
              <a:rPr lang="en-US" smtClean="0"/>
              <a:pPr/>
              <a:t>7/17/2013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7E7ED-8133-45AF-8DA2-1023988AAF6C}"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FDD3CE3-B49D-4238-87CE-8CC694F2DEF5}" type="datetimeFigureOut">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D37E7ED-8133-45AF-8DA2-1023988AAF6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D3CE3-B49D-4238-87CE-8CC694F2DEF5}" type="datetimeFigureOut">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E7ED-8133-45AF-8DA2-1023988AAF6C}"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D3CE3-B49D-4238-87CE-8CC694F2DEF5}" type="datetimeFigureOut">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E7ED-8133-45AF-8DA2-1023988AAF6C}" type="slidenum">
              <a:rPr lang="en-US" smtClean="0"/>
              <a:pPr/>
              <a:t>‹#›</a:t>
            </a:fld>
            <a:endParaRPr lang="en-US"/>
          </a:p>
        </p:txBody>
      </p:sp>
    </p:spTree>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7CC656B-1E17-4BB8-991C-614441A8A575}" type="datetime1">
              <a:rPr lang="en-US" smtClean="0"/>
              <a:pPr/>
              <a:t>7/17/2013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03766A0-45CB-4937-A8A6-AF7C3BCF15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ED411E9-BB11-4DF2-947D-B4D52AEA1620}" type="datetime1">
              <a:rPr lang="en-US" smtClean="0"/>
              <a:pPr/>
              <a:t>7/17/2013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03766A0-45CB-4937-A8A6-AF7C3BCF15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BEB4257-1C82-4258-A4CA-8D2ABCB6A292}" type="datetime1">
              <a:rPr lang="en-US" smtClean="0"/>
              <a:pPr/>
              <a:t>7/17/2013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03766A0-45CB-4937-A8A6-AF7C3BCF154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2014FA5-05CC-45B6-8B5C-B7A4683E73FA}" type="datetime1">
              <a:rPr lang="en-US" smtClean="0"/>
              <a:pPr/>
              <a:t>7/17/2013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76E16BD-86A6-4455-9D1B-8EED66587E6D}" type="datetime1">
              <a:rPr lang="en-US" smtClean="0"/>
              <a:pPr/>
              <a:t>7/17/2013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03766A0-45CB-4937-A8A6-AF7C3BCF154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D7165D-3DE0-4468-82A6-0530AFB91735}" type="datetime1">
              <a:rPr lang="en-US" smtClean="0"/>
              <a:pPr/>
              <a:t>7/17/2013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59CD22-7FD1-4F91-A79E-A7BB20D6B2DE}" type="datetime1">
              <a:rPr lang="en-US" smtClean="0"/>
              <a:pPr/>
              <a:t>7/17/2013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EBB488-D9E2-4155-8E9F-D0F90E5A498E}" type="datetime1">
              <a:rPr lang="en-US" smtClean="0"/>
              <a:pPr/>
              <a:t>7/17/2013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FE82CC6-F367-4E24-8A59-39D107A1DCC7}"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03766A0-45CB-4937-A8A6-AF7C3BCF154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C88E6-85AD-4096-A1B1-8DC3BDCE5405}"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7DBEF-D534-4A93-9CDA-8C848F5DBFFC}" type="datetime1">
              <a:rPr lang="en-US" smtClean="0"/>
              <a:pPr/>
              <a:t>7/17/2013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66A0-45CB-4937-A8A6-AF7C3BCF15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image" Target="../media/image4.png"/><Relationship Id="rId4" Type="http://schemas.openxmlformats.org/officeDocument/2006/relationships/slideLayout" Target="../slideLayouts/slideLayout27.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7" r:id="rId10"/>
    <p:sldLayoutId id="2147483708" r:id="rId11"/>
    <p:sldLayoutId id="2147483703" r:id="rId12"/>
  </p:sldLayoutIdLst>
  <p:transition>
    <p:fade/>
  </p:transition>
  <p:hf hdr="0" ftr="0" dt="0"/>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72695-0CA0-4786-9D38-5739804CD09B}" type="datetime1">
              <a:rPr lang="en-US" smtClean="0"/>
              <a:pPr/>
              <a:t>7/17/2013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766A0-45CB-4937-A8A6-AF7C3BCF15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10"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888" r:id="rId4"/>
    <p:sldLayoutId id="2147483889" r:id="rId5"/>
    <p:sldLayoutId id="2147483890" r:id="rId6"/>
    <p:sldLayoutId id="2147483891" r:id="rId7"/>
  </p:sldLayoutIdLst>
  <p:transition>
    <p:fade/>
  </p:transition>
  <p:hf hdr="0" ftr="0" dt="0"/>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7/17/2013</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transition>
    <p:fade/>
  </p:transition>
  <p:timing>
    <p:tnLst>
      <p:par>
        <p:cTn id="1" dur="indefinite" restart="never" nodeType="tmRoot"/>
      </p:par>
    </p:tnLst>
  </p:timing>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7/17/2013</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29.xml.rels><?xml version="1.0" encoding="UTF-8" standalone="yes"?>
<Relationships xmlns="http://schemas.openxmlformats.org/package/2006/relationships"><Relationship Id="rId3" Type="http://schemas.openxmlformats.org/officeDocument/2006/relationships/hyperlink" Target="http://www.ndcommerce.com/" TargetMode="External"/><Relationship Id="rId2" Type="http://schemas.openxmlformats.org/officeDocument/2006/relationships/notesSlide" Target="../notesSlides/notesSlide22.xml"/><Relationship Id="rId1" Type="http://schemas.openxmlformats.org/officeDocument/2006/relationships/slideLayout" Target="../slideLayouts/slideLayout32.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5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6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9.xml.rels><?xml version="1.0" encoding="UTF-8" standalone="yes"?>
<Relationships xmlns="http://schemas.openxmlformats.org/package/2006/relationships"><Relationship Id="rId3" Type="http://schemas.openxmlformats.org/officeDocument/2006/relationships/hyperlink" Target="http://www.ndcommerce.com/" TargetMode="External"/><Relationship Id="rId2" Type="http://schemas.openxmlformats.org/officeDocument/2006/relationships/notesSlide" Target="../notesSlides/notesSlide23.xml"/><Relationship Id="rId1" Type="http://schemas.openxmlformats.org/officeDocument/2006/relationships/slideLayout" Target="../slideLayouts/slideLayout3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9.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49.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8153400" cy="2514600"/>
          </a:xfrm>
        </p:spPr>
        <p:txBody>
          <a:bodyPr/>
          <a:lstStyle/>
          <a:p>
            <a:pPr algn="ctr" fontAlgn="auto">
              <a:spcAft>
                <a:spcPts val="0"/>
              </a:spcAft>
              <a:defRPr/>
            </a:pPr>
            <a:r>
              <a:rPr lang="en-US" sz="3600" b="1" dirty="0" smtClean="0"/>
              <a:t>Western ND School district funding information session</a:t>
            </a:r>
            <a:endParaRPr lang="en-US" sz="2400" dirty="0">
              <a:solidFill>
                <a:schemeClr val="accent3">
                  <a:lumMod val="75000"/>
                </a:schemeClr>
              </a:solidFill>
              <a:latin typeface="Franklin Gothic Heavy" pitchFamily="34" charset="0"/>
            </a:endParaRPr>
          </a:p>
        </p:txBody>
      </p:sp>
      <p:sp>
        <p:nvSpPr>
          <p:cNvPr id="8" name="Slide Number Placeholder 7"/>
          <p:cNvSpPr>
            <a:spLocks noGrp="1"/>
          </p:cNvSpPr>
          <p:nvPr>
            <p:ph type="sldNum" sz="quarter" idx="12"/>
          </p:nvPr>
        </p:nvSpPr>
        <p:spPr/>
        <p:txBody>
          <a:bodyPr>
            <a:normAutofit fontScale="92500" lnSpcReduction="10000"/>
          </a:bodyPr>
          <a:lstStyle/>
          <a:p>
            <a:pPr>
              <a:defRPr/>
            </a:pPr>
            <a:fld id="{ABB5821B-986E-455F-A164-DD6CA9F69481}" type="slidenum">
              <a:rPr lang="en-US" smtClean="0"/>
              <a:pPr>
                <a:defRPr/>
              </a:pPr>
              <a:t>1</a:t>
            </a:fld>
            <a:endParaRPr lang="en-US" dirty="0"/>
          </a:p>
        </p:txBody>
      </p:sp>
      <p:sp>
        <p:nvSpPr>
          <p:cNvPr id="4" name="Rectangle 3"/>
          <p:cNvSpPr/>
          <p:nvPr/>
        </p:nvSpPr>
        <p:spPr>
          <a:xfrm>
            <a:off x="1143000" y="5181600"/>
            <a:ext cx="4724400" cy="1138773"/>
          </a:xfrm>
          <a:prstGeom prst="rect">
            <a:avLst/>
          </a:prstGeom>
        </p:spPr>
        <p:txBody>
          <a:bodyPr>
            <a:spAutoFit/>
          </a:bodyPr>
          <a:lstStyle/>
          <a:p>
            <a:pPr fontAlgn="auto">
              <a:spcBef>
                <a:spcPts val="0"/>
              </a:spcBef>
              <a:spcAft>
                <a:spcPts val="0"/>
              </a:spcAft>
              <a:defRPr/>
            </a:pPr>
            <a:r>
              <a:rPr lang="en-US" sz="1200" b="1" dirty="0">
                <a:solidFill>
                  <a:schemeClr val="accent3">
                    <a:lumMod val="75000"/>
                  </a:schemeClr>
                </a:solidFill>
                <a:latin typeface="+mn-lt"/>
              </a:rPr>
              <a:t>PRESENTED BY:  </a:t>
            </a:r>
            <a:r>
              <a:rPr lang="en-US" sz="1200" b="1" dirty="0" smtClean="0">
                <a:solidFill>
                  <a:schemeClr val="accent3">
                    <a:lumMod val="75000"/>
                  </a:schemeClr>
                </a:solidFill>
                <a:latin typeface="+mn-lt"/>
              </a:rPr>
              <a:t>Gerry Fisher, Administrator</a:t>
            </a:r>
            <a:endParaRPr lang="en-US" sz="1400" b="1" dirty="0">
              <a:solidFill>
                <a:schemeClr val="accent3">
                  <a:lumMod val="75000"/>
                </a:schemeClr>
              </a:solidFill>
              <a:latin typeface="+mn-lt"/>
            </a:endParaRPr>
          </a:p>
          <a:p>
            <a:pPr fontAlgn="auto">
              <a:spcBef>
                <a:spcPts val="0"/>
              </a:spcBef>
              <a:spcAft>
                <a:spcPts val="0"/>
              </a:spcAft>
              <a:defRPr/>
            </a:pPr>
            <a:r>
              <a:rPr lang="en-US" sz="1400" dirty="0" smtClean="0">
                <a:solidFill>
                  <a:schemeClr val="accent3">
                    <a:lumMod val="75000"/>
                  </a:schemeClr>
                </a:solidFill>
                <a:latin typeface="+mn-lt"/>
              </a:rPr>
              <a:t>Energy Infrastructure and Impact Office</a:t>
            </a:r>
          </a:p>
          <a:p>
            <a:pPr fontAlgn="auto">
              <a:spcBef>
                <a:spcPts val="0"/>
              </a:spcBef>
              <a:spcAft>
                <a:spcPts val="0"/>
              </a:spcAft>
              <a:defRPr/>
            </a:pPr>
            <a:endParaRPr lang="en-US" sz="1400" dirty="0" smtClean="0">
              <a:solidFill>
                <a:schemeClr val="accent3">
                  <a:lumMod val="75000"/>
                </a:schemeClr>
              </a:solidFill>
              <a:latin typeface="+mn-lt"/>
            </a:endParaRPr>
          </a:p>
          <a:p>
            <a:pPr fontAlgn="auto">
              <a:spcBef>
                <a:spcPts val="0"/>
              </a:spcBef>
              <a:spcAft>
                <a:spcPts val="0"/>
              </a:spcAft>
              <a:defRPr/>
            </a:pPr>
            <a:r>
              <a:rPr lang="en-US" sz="1400" b="1" dirty="0" smtClean="0">
                <a:solidFill>
                  <a:schemeClr val="accent3">
                    <a:lumMod val="75000"/>
                  </a:schemeClr>
                </a:solidFill>
                <a:latin typeface="+mn-lt"/>
              </a:rPr>
              <a:t>Department </a:t>
            </a:r>
            <a:r>
              <a:rPr lang="en-US" sz="1400" b="1" dirty="0">
                <a:solidFill>
                  <a:schemeClr val="accent3">
                    <a:lumMod val="75000"/>
                  </a:schemeClr>
                </a:solidFill>
                <a:latin typeface="+mn-lt"/>
              </a:rPr>
              <a:t>of Trust Lands</a:t>
            </a:r>
          </a:p>
          <a:p>
            <a:pPr fontAlgn="auto">
              <a:spcBef>
                <a:spcPts val="0"/>
              </a:spcBef>
              <a:spcAft>
                <a:spcPts val="0"/>
              </a:spcAft>
              <a:defRPr/>
            </a:pPr>
            <a:r>
              <a:rPr lang="en-US" sz="1400" dirty="0" smtClean="0">
                <a:solidFill>
                  <a:schemeClr val="accent3">
                    <a:lumMod val="75000"/>
                  </a:schemeClr>
                </a:solidFill>
                <a:latin typeface="+mn-lt"/>
              </a:rPr>
              <a:t>July 17, 2013</a:t>
            </a:r>
            <a:endParaRPr lang="en-US" sz="1400" dirty="0">
              <a:solidFill>
                <a:schemeClr val="accent3">
                  <a:lumMod val="75000"/>
                </a:schemeClr>
              </a:solidFill>
              <a:latin typeface="+mn-lt"/>
            </a:endParaRPr>
          </a:p>
        </p:txBody>
      </p:sp>
      <p:cxnSp>
        <p:nvCxnSpPr>
          <p:cNvPr id="34819" name="Straight Connector 5"/>
          <p:cNvCxnSpPr>
            <a:cxnSpLocks noChangeShapeType="1"/>
          </p:cNvCxnSpPr>
          <p:nvPr/>
        </p:nvCxnSpPr>
        <p:spPr bwMode="auto">
          <a:xfrm>
            <a:off x="222250" y="5105400"/>
            <a:ext cx="6172200" cy="0"/>
          </a:xfrm>
          <a:prstGeom prst="line">
            <a:avLst/>
          </a:prstGeom>
          <a:noFill/>
          <a:ln w="9525" algn="ctr">
            <a:solidFill>
              <a:srgbClr val="222C71"/>
            </a:solidFill>
            <a:round/>
            <a:headEnd/>
            <a:tailEnd/>
          </a:ln>
        </p:spPr>
      </p:cxnSp>
      <p:sp>
        <p:nvSpPr>
          <p:cNvPr id="7" name="Rectangle 6"/>
          <p:cNvSpPr/>
          <p:nvPr/>
        </p:nvSpPr>
        <p:spPr>
          <a:xfrm>
            <a:off x="609600" y="3403600"/>
            <a:ext cx="6553200" cy="954107"/>
          </a:xfrm>
          <a:prstGeom prst="rect">
            <a:avLst/>
          </a:prstGeom>
        </p:spPr>
        <p:txBody>
          <a:bodyPr wrap="square">
            <a:spAutoFit/>
          </a:bodyPr>
          <a:lstStyle/>
          <a:p>
            <a:pPr marL="285750" indent="-285750" fontAlgn="auto">
              <a:spcBef>
                <a:spcPts val="0"/>
              </a:spcBef>
              <a:spcAft>
                <a:spcPts val="0"/>
              </a:spcAft>
              <a:defRPr/>
            </a:pPr>
            <a:r>
              <a:rPr lang="en-US" sz="2800" b="1" dirty="0" smtClean="0">
                <a:solidFill>
                  <a:schemeClr val="accent3">
                    <a:lumMod val="75000"/>
                  </a:schemeClr>
                </a:solidFill>
                <a:latin typeface="+mj-lt"/>
              </a:rPr>
              <a:t>Energy </a:t>
            </a:r>
            <a:r>
              <a:rPr lang="en-US" sz="2800" b="1" dirty="0">
                <a:solidFill>
                  <a:schemeClr val="accent3">
                    <a:lumMod val="75000"/>
                  </a:schemeClr>
                </a:solidFill>
                <a:latin typeface="+mj-lt"/>
              </a:rPr>
              <a:t>Infrastructure </a:t>
            </a:r>
            <a:r>
              <a:rPr lang="en-US" sz="2800" b="1" dirty="0" smtClean="0">
                <a:solidFill>
                  <a:schemeClr val="accent3">
                    <a:lumMod val="75000"/>
                  </a:schemeClr>
                </a:solidFill>
                <a:latin typeface="+mj-lt"/>
              </a:rPr>
              <a:t>and </a:t>
            </a:r>
            <a:r>
              <a:rPr lang="en-US" sz="2800" b="1" dirty="0">
                <a:solidFill>
                  <a:schemeClr val="accent3">
                    <a:lumMod val="75000"/>
                  </a:schemeClr>
                </a:solidFill>
                <a:latin typeface="+mj-lt"/>
              </a:rPr>
              <a:t>Impact </a:t>
            </a:r>
            <a:r>
              <a:rPr lang="en-US" sz="2800" b="1" dirty="0" smtClean="0">
                <a:solidFill>
                  <a:schemeClr val="accent3">
                    <a:lumMod val="75000"/>
                  </a:schemeClr>
                </a:solidFill>
                <a:latin typeface="+mj-lt"/>
              </a:rPr>
              <a:t>Office </a:t>
            </a:r>
          </a:p>
          <a:p>
            <a:pPr marL="742950" lvl="1" indent="-285750" fontAlgn="auto">
              <a:spcBef>
                <a:spcPts val="0"/>
              </a:spcBef>
              <a:spcAft>
                <a:spcPts val="0"/>
              </a:spcAft>
              <a:defRPr/>
            </a:pPr>
            <a:r>
              <a:rPr lang="en-US" sz="2800" b="1" dirty="0" smtClean="0">
                <a:solidFill>
                  <a:schemeClr val="accent3">
                    <a:lumMod val="75000"/>
                  </a:schemeClr>
                </a:solidFill>
                <a:latin typeface="+mj-lt"/>
              </a:rPr>
              <a:t>Grants Program Overview</a:t>
            </a:r>
            <a:endParaRPr lang="en-US" sz="2800" dirty="0">
              <a:solidFill>
                <a:schemeClr val="accent3">
                  <a:lumMod val="75000"/>
                </a:schemeClr>
              </a:solidFill>
              <a:latin typeface="+mj-lt"/>
            </a:endParaRPr>
          </a:p>
        </p:txBody>
      </p:sp>
      <p:pic>
        <p:nvPicPr>
          <p:cNvPr id="34822" name="Picture 8" descr="DTL logo 2011.jpg"/>
          <p:cNvPicPr>
            <a:picLocks noChangeAspect="1" noChangeArrowheads="1"/>
          </p:cNvPicPr>
          <p:nvPr/>
        </p:nvPicPr>
        <p:blipFill>
          <a:blip r:embed="rId3" cstate="print"/>
          <a:srcRect/>
          <a:stretch>
            <a:fillRect/>
          </a:stretch>
        </p:blipFill>
        <p:spPr bwMode="auto">
          <a:xfrm>
            <a:off x="6477000" y="6019800"/>
            <a:ext cx="2438400" cy="609600"/>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0" scaled="1"/>
            <a:tileRect/>
          </a:grad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19200"/>
            <a:ext cx="8153400" cy="4343400"/>
          </a:xfrm>
        </p:spPr>
        <p:txBody>
          <a:bodyPr>
            <a:normAutofit/>
          </a:bodyPr>
          <a:lstStyle/>
          <a:p>
            <a:pPr>
              <a:lnSpc>
                <a:spcPct val="80000"/>
              </a:lnSpc>
              <a:buFont typeface="Wingdings 2" pitchFamily="18" charset="2"/>
              <a:buNone/>
            </a:pPr>
            <a:r>
              <a:rPr lang="en-US" u="sng" dirty="0" smtClean="0">
                <a:solidFill>
                  <a:srgbClr val="A4472E"/>
                </a:solidFill>
              </a:rPr>
              <a:t>2013-2015 Biennium</a:t>
            </a:r>
          </a:p>
          <a:p>
            <a:pPr>
              <a:lnSpc>
                <a:spcPct val="80000"/>
              </a:lnSpc>
              <a:buFont typeface="Wingdings 2" pitchFamily="18" charset="2"/>
              <a:buNone/>
            </a:pPr>
            <a:r>
              <a:rPr lang="en-US" dirty="0" smtClean="0">
                <a:solidFill>
                  <a:srgbClr val="A4472E"/>
                </a:solidFill>
              </a:rPr>
              <a:t>One of the Five Percent of the Oil and Gas Gross Production Tax</a:t>
            </a:r>
          </a:p>
          <a:p>
            <a:pPr lvl="1">
              <a:lnSpc>
                <a:spcPct val="80000"/>
              </a:lnSpc>
              <a:buFont typeface="Wingdings" pitchFamily="2" charset="2"/>
              <a:buChar char="§"/>
            </a:pPr>
            <a:r>
              <a:rPr lang="en-US" dirty="0" smtClean="0">
                <a:solidFill>
                  <a:srgbClr val="A4472E"/>
                </a:solidFill>
              </a:rPr>
              <a:t>$47.8 million to “hub cities” </a:t>
            </a:r>
          </a:p>
          <a:p>
            <a:pPr lvl="1">
              <a:lnSpc>
                <a:spcPct val="80000"/>
              </a:lnSpc>
              <a:buFont typeface="Wingdings" pitchFamily="2" charset="2"/>
              <a:buChar char="§"/>
            </a:pPr>
            <a:r>
              <a:rPr lang="en-US" dirty="0" smtClean="0">
                <a:solidFill>
                  <a:srgbClr val="A4472E"/>
                </a:solidFill>
              </a:rPr>
              <a:t>$15.25 million to hub cities’ schools</a:t>
            </a:r>
          </a:p>
          <a:p>
            <a:pPr lvl="1">
              <a:lnSpc>
                <a:spcPct val="80000"/>
              </a:lnSpc>
              <a:buFont typeface="Wingdings" pitchFamily="2" charset="2"/>
              <a:buChar char="§"/>
            </a:pPr>
            <a:endParaRPr lang="en-US" dirty="0" smtClean="0">
              <a:solidFill>
                <a:srgbClr val="A4472E"/>
              </a:solidFill>
            </a:endParaRPr>
          </a:p>
          <a:p>
            <a:pPr lvl="1">
              <a:lnSpc>
                <a:spcPct val="80000"/>
              </a:lnSpc>
              <a:buFont typeface="Wingdings" pitchFamily="2" charset="2"/>
              <a:buChar char="§"/>
            </a:pPr>
            <a:r>
              <a:rPr lang="en-US" dirty="0" smtClean="0">
                <a:solidFill>
                  <a:srgbClr val="A4472E"/>
                </a:solidFill>
              </a:rPr>
              <a:t>$240 million to the Oil and Gas Impact Grant Fund</a:t>
            </a:r>
          </a:p>
          <a:p>
            <a:pPr lvl="1">
              <a:lnSpc>
                <a:spcPct val="80000"/>
              </a:lnSpc>
              <a:buFont typeface="Wingdings" pitchFamily="2" charset="2"/>
              <a:buChar char="§"/>
            </a:pPr>
            <a:endParaRPr lang="en-US" dirty="0" smtClean="0">
              <a:solidFill>
                <a:srgbClr val="A4472E"/>
              </a:solidFill>
            </a:endParaRPr>
          </a:p>
          <a:p>
            <a:pPr lvl="2">
              <a:lnSpc>
                <a:spcPct val="80000"/>
              </a:lnSpc>
              <a:buFont typeface="Wingdings" pitchFamily="2" charset="2"/>
              <a:buChar char="§"/>
            </a:pPr>
            <a:r>
              <a:rPr lang="en-US" dirty="0" smtClean="0">
                <a:solidFill>
                  <a:srgbClr val="A4472E"/>
                </a:solidFill>
              </a:rPr>
              <a:t>Several designated earmarks</a:t>
            </a:r>
          </a:p>
        </p:txBody>
      </p:sp>
      <p:pic>
        <p:nvPicPr>
          <p:cNvPr id="81923" name="Picture 4" descr="DTL logo 2011.jpg"/>
          <p:cNvPicPr>
            <a:picLocks noChangeAspect="1" noChangeArrowheads="1"/>
          </p:cNvPicPr>
          <p:nvPr/>
        </p:nvPicPr>
        <p:blipFill>
          <a:blip r:embed="rId3" cstate="print"/>
          <a:srcRect/>
          <a:stretch>
            <a:fillRect/>
          </a:stretch>
        </p:blipFill>
        <p:spPr bwMode="auto">
          <a:xfrm>
            <a:off x="67818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95400"/>
            <a:ext cx="8153400" cy="4800600"/>
          </a:xfrm>
        </p:spPr>
        <p:txBody>
          <a:bodyPr>
            <a:normAutofit/>
          </a:bodyPr>
          <a:lstStyle/>
          <a:p>
            <a:pPr>
              <a:lnSpc>
                <a:spcPct val="80000"/>
              </a:lnSpc>
              <a:buFont typeface="Wingdings" pitchFamily="2" charset="2"/>
              <a:buChar char="§"/>
            </a:pPr>
            <a:r>
              <a:rPr lang="en-US" dirty="0" smtClean="0">
                <a:solidFill>
                  <a:srgbClr val="A4472E"/>
                </a:solidFill>
              </a:rPr>
              <a:t>$239.3 million for energy impact grants</a:t>
            </a:r>
          </a:p>
          <a:p>
            <a:pPr>
              <a:lnSpc>
                <a:spcPct val="80000"/>
              </a:lnSpc>
              <a:buFont typeface="Wingdings" pitchFamily="2" charset="2"/>
              <a:buChar char="§"/>
            </a:pPr>
            <a:endParaRPr lang="en-US" dirty="0" smtClean="0">
              <a:solidFill>
                <a:srgbClr val="A4472E"/>
              </a:solidFill>
            </a:endParaRPr>
          </a:p>
          <a:p>
            <a:pPr>
              <a:lnSpc>
                <a:spcPct val="80000"/>
              </a:lnSpc>
              <a:buFont typeface="Wingdings" pitchFamily="2" charset="2"/>
              <a:buChar char="§"/>
            </a:pPr>
            <a:r>
              <a:rPr lang="en-US" dirty="0" smtClean="0">
                <a:solidFill>
                  <a:srgbClr val="A4472E"/>
                </a:solidFill>
              </a:rPr>
              <a:t>Annual total grants limited to 60% of appropriation</a:t>
            </a:r>
          </a:p>
          <a:p>
            <a:pPr>
              <a:lnSpc>
                <a:spcPct val="80000"/>
              </a:lnSpc>
              <a:buFont typeface="Wingdings" pitchFamily="2" charset="2"/>
              <a:buChar char="§"/>
            </a:pPr>
            <a:endParaRPr lang="en-US" dirty="0" smtClean="0">
              <a:solidFill>
                <a:srgbClr val="A4472E"/>
              </a:solidFill>
            </a:endParaRPr>
          </a:p>
          <a:p>
            <a:pPr>
              <a:lnSpc>
                <a:spcPct val="80000"/>
              </a:lnSpc>
              <a:buFont typeface="Wingdings" pitchFamily="2" charset="2"/>
              <a:buChar char="§"/>
            </a:pPr>
            <a:r>
              <a:rPr lang="en-US" dirty="0" smtClean="0">
                <a:solidFill>
                  <a:srgbClr val="A4472E"/>
                </a:solidFill>
              </a:rPr>
              <a:t>Grants to be considered at least each calendar quarter</a:t>
            </a:r>
          </a:p>
          <a:p>
            <a:pPr>
              <a:lnSpc>
                <a:spcPct val="80000"/>
              </a:lnSpc>
              <a:buNone/>
            </a:pPr>
            <a:endParaRPr lang="en-US" dirty="0" smtClean="0">
              <a:solidFill>
                <a:srgbClr val="A4472E"/>
              </a:solidFill>
            </a:endParaRPr>
          </a:p>
        </p:txBody>
      </p:sp>
      <p:pic>
        <p:nvPicPr>
          <p:cNvPr id="81923"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95400"/>
            <a:ext cx="8153400" cy="4953000"/>
          </a:xfrm>
        </p:spPr>
        <p:txBody>
          <a:bodyPr>
            <a:normAutofit lnSpcReduction="10000"/>
          </a:bodyPr>
          <a:lstStyle/>
          <a:p>
            <a:pPr>
              <a:lnSpc>
                <a:spcPct val="80000"/>
              </a:lnSpc>
              <a:buFont typeface="Wingdings" pitchFamily="2" charset="2"/>
              <a:buChar char="§"/>
            </a:pPr>
            <a:r>
              <a:rPr lang="en-US" dirty="0" smtClean="0">
                <a:solidFill>
                  <a:srgbClr val="A4472E"/>
                </a:solidFill>
              </a:rPr>
              <a:t>Legislative allocations of grant categories:</a:t>
            </a:r>
          </a:p>
          <a:p>
            <a:pPr lvl="1">
              <a:buFont typeface="Wingdings" pitchFamily="2" charset="2"/>
              <a:buChar char="Ø"/>
            </a:pPr>
            <a:r>
              <a:rPr lang="en-US" dirty="0" smtClean="0">
                <a:solidFill>
                  <a:srgbClr val="A4472E"/>
                </a:solidFill>
              </a:rPr>
              <a:t>$5 million – New oil &amp; gas development counties</a:t>
            </a:r>
          </a:p>
          <a:p>
            <a:pPr lvl="1">
              <a:buFont typeface="Wingdings" pitchFamily="2" charset="2"/>
              <a:buChar char="Ø"/>
            </a:pPr>
            <a:r>
              <a:rPr lang="en-US" dirty="0" smtClean="0">
                <a:solidFill>
                  <a:srgbClr val="A4472E"/>
                </a:solidFill>
              </a:rPr>
              <a:t>$60 million – Airports (match local &amp; federal)</a:t>
            </a:r>
          </a:p>
          <a:p>
            <a:pPr lvl="1">
              <a:buFont typeface="Wingdings" pitchFamily="2" charset="2"/>
              <a:buChar char="Ø"/>
            </a:pPr>
            <a:r>
              <a:rPr lang="en-US" dirty="0" smtClean="0">
                <a:solidFill>
                  <a:srgbClr val="A4472E"/>
                </a:solidFill>
              </a:rPr>
              <a:t>$4 million – Higher Ed</a:t>
            </a:r>
          </a:p>
          <a:p>
            <a:pPr lvl="1">
              <a:buFont typeface="Wingdings" pitchFamily="2" charset="2"/>
              <a:buChar char="Ø"/>
            </a:pPr>
            <a:r>
              <a:rPr lang="en-US" dirty="0" smtClean="0">
                <a:solidFill>
                  <a:srgbClr val="A4472E"/>
                </a:solidFill>
              </a:rPr>
              <a:t>$3 million – Dust Control Project (+ $3 million)</a:t>
            </a:r>
          </a:p>
          <a:p>
            <a:pPr lvl="1">
              <a:buFont typeface="Wingdings" pitchFamily="2" charset="2"/>
              <a:buChar char="Ø"/>
            </a:pPr>
            <a:r>
              <a:rPr lang="en-US" dirty="0" smtClean="0">
                <a:solidFill>
                  <a:srgbClr val="A4472E"/>
                </a:solidFill>
              </a:rPr>
              <a:t>$7 million – County Sheriff’s</a:t>
            </a:r>
          </a:p>
          <a:p>
            <a:pPr lvl="1">
              <a:buFont typeface="Wingdings" pitchFamily="2" charset="2"/>
              <a:buChar char="Ø"/>
            </a:pPr>
            <a:r>
              <a:rPr lang="en-US" dirty="0" smtClean="0">
                <a:solidFill>
                  <a:srgbClr val="A4472E"/>
                </a:solidFill>
              </a:rPr>
              <a:t>$7 million – Emergency Medical Services</a:t>
            </a:r>
          </a:p>
          <a:p>
            <a:pPr lvl="1">
              <a:buFont typeface="Wingdings" pitchFamily="2" charset="2"/>
              <a:buChar char="Ø"/>
            </a:pPr>
            <a:r>
              <a:rPr lang="en-US" dirty="0" smtClean="0">
                <a:solidFill>
                  <a:srgbClr val="A4472E"/>
                </a:solidFill>
              </a:rPr>
              <a:t>$3.5 million – Fire Protection Districts</a:t>
            </a:r>
          </a:p>
          <a:p>
            <a:pPr lvl="1">
              <a:buFont typeface="Wingdings" pitchFamily="2" charset="2"/>
              <a:buChar char="Ø"/>
            </a:pPr>
            <a:r>
              <a:rPr lang="en-US" dirty="0" smtClean="0">
                <a:solidFill>
                  <a:srgbClr val="A4472E"/>
                </a:solidFill>
              </a:rPr>
              <a:t>$14 Million – Hub Cities </a:t>
            </a:r>
          </a:p>
          <a:p>
            <a:pPr lvl="2">
              <a:buFont typeface="Wingdings" pitchFamily="2" charset="2"/>
              <a:buChar char="Ø"/>
            </a:pPr>
            <a:r>
              <a:rPr lang="en-US" dirty="0" smtClean="0">
                <a:solidFill>
                  <a:srgbClr val="A4472E"/>
                </a:solidFill>
              </a:rPr>
              <a:t>Williston -$2M; Dickinson - $7M; Minot $5M</a:t>
            </a:r>
          </a:p>
        </p:txBody>
      </p:sp>
      <p:pic>
        <p:nvPicPr>
          <p:cNvPr id="81923" name="Picture 4" descr="DTL logo 2011.jpg"/>
          <p:cNvPicPr>
            <a:picLocks noChangeAspect="1" noChangeArrowheads="1"/>
          </p:cNvPicPr>
          <p:nvPr/>
        </p:nvPicPr>
        <p:blipFill>
          <a:blip r:embed="rId3" cstate="print"/>
          <a:srcRect/>
          <a:stretch>
            <a:fillRect/>
          </a:stretch>
        </p:blipFill>
        <p:spPr bwMode="auto">
          <a:xfrm>
            <a:off x="6781800" y="60198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95400"/>
            <a:ext cx="8153400" cy="4800600"/>
          </a:xfrm>
        </p:spPr>
        <p:txBody>
          <a:bodyPr>
            <a:normAutofit/>
          </a:bodyPr>
          <a:lstStyle/>
          <a:p>
            <a:pPr>
              <a:buFont typeface="Wingdings" pitchFamily="2" charset="2"/>
              <a:buChar char="§"/>
            </a:pPr>
            <a:r>
              <a:rPr lang="en-US" dirty="0" smtClean="0">
                <a:solidFill>
                  <a:srgbClr val="A4472E"/>
                </a:solidFill>
              </a:rPr>
              <a:t>$135.8 million Remaining for Non-Specific Awards</a:t>
            </a:r>
          </a:p>
          <a:p>
            <a:pPr lvl="1">
              <a:buFont typeface="Wingdings" pitchFamily="2" charset="2"/>
              <a:buChar char="Ø"/>
            </a:pPr>
            <a:r>
              <a:rPr lang="en-US" dirty="0" smtClean="0">
                <a:solidFill>
                  <a:srgbClr val="A4472E"/>
                </a:solidFill>
              </a:rPr>
              <a:t>Land Board has indicated intent to allocate up to $25 million to K-12 education needs</a:t>
            </a:r>
          </a:p>
        </p:txBody>
      </p:sp>
      <p:pic>
        <p:nvPicPr>
          <p:cNvPr id="81923"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19200"/>
            <a:ext cx="8153400" cy="4876800"/>
          </a:xfrm>
        </p:spPr>
        <p:txBody>
          <a:bodyPr>
            <a:normAutofit/>
          </a:bodyPr>
          <a:lstStyle/>
          <a:p>
            <a:pPr marL="365760" indent="-283464" fontAlgn="auto">
              <a:spcAft>
                <a:spcPts val="0"/>
              </a:spcAft>
              <a:buFont typeface="Wingdings" pitchFamily="2" charset="2"/>
              <a:buChar char="§"/>
              <a:defRPr/>
            </a:pPr>
            <a:r>
              <a:rPr lang="en-US" dirty="0" smtClean="0">
                <a:solidFill>
                  <a:srgbClr val="A4472E"/>
                </a:solidFill>
              </a:rPr>
              <a:t>At least 5 grant rounds each fiscal year</a:t>
            </a:r>
          </a:p>
          <a:p>
            <a:pPr marL="916686" lvl="1" indent="-514350" fontAlgn="auto">
              <a:spcAft>
                <a:spcPts val="0"/>
              </a:spcAft>
              <a:buFont typeface="Wingdings" pitchFamily="2" charset="2"/>
              <a:buChar char="Ø"/>
              <a:defRPr/>
            </a:pPr>
            <a:r>
              <a:rPr lang="en-US" dirty="0" smtClean="0">
                <a:solidFill>
                  <a:srgbClr val="A4472E"/>
                </a:solidFill>
              </a:rPr>
              <a:t>1) City Infrastructure - Completed</a:t>
            </a:r>
          </a:p>
          <a:p>
            <a:pPr marL="1373886" lvl="3" indent="-514350" fontAlgn="auto">
              <a:spcAft>
                <a:spcPts val="0"/>
              </a:spcAft>
              <a:buClr>
                <a:schemeClr val="accent3"/>
              </a:buClr>
              <a:buFont typeface="Wingdings 2"/>
              <a:buChar char=""/>
              <a:defRPr/>
            </a:pPr>
            <a:r>
              <a:rPr lang="en-US" dirty="0" smtClean="0">
                <a:solidFill>
                  <a:srgbClr val="A4472E"/>
                </a:solidFill>
              </a:rPr>
              <a:t>Hub Cities - $14 Million</a:t>
            </a:r>
          </a:p>
          <a:p>
            <a:pPr marL="1373886" lvl="3" indent="-514350" fontAlgn="auto">
              <a:spcAft>
                <a:spcPts val="0"/>
              </a:spcAft>
              <a:buClr>
                <a:schemeClr val="accent3"/>
              </a:buClr>
              <a:buFont typeface="Wingdings 2"/>
              <a:buChar char=""/>
              <a:defRPr/>
            </a:pPr>
            <a:r>
              <a:rPr lang="en-US" dirty="0" smtClean="0">
                <a:solidFill>
                  <a:srgbClr val="A4472E"/>
                </a:solidFill>
              </a:rPr>
              <a:t>All other cities - $70.825 Million</a:t>
            </a:r>
          </a:p>
          <a:p>
            <a:pPr marL="916686" lvl="1" indent="-514350" fontAlgn="auto">
              <a:spcAft>
                <a:spcPts val="0"/>
              </a:spcAft>
              <a:buFont typeface="Wingdings" pitchFamily="2" charset="2"/>
              <a:buChar char="Ø"/>
              <a:defRPr/>
            </a:pPr>
            <a:r>
              <a:rPr lang="en-US" dirty="0" smtClean="0">
                <a:solidFill>
                  <a:srgbClr val="A4472E"/>
                </a:solidFill>
              </a:rPr>
              <a:t>2) Airports - $25.6 Million</a:t>
            </a:r>
          </a:p>
          <a:p>
            <a:pPr marL="916686" lvl="1" indent="-514350" fontAlgn="auto">
              <a:spcAft>
                <a:spcPts val="0"/>
              </a:spcAft>
              <a:buFont typeface="Wingdings" pitchFamily="2" charset="2"/>
              <a:buChar char="Ø"/>
              <a:defRPr/>
            </a:pPr>
            <a:r>
              <a:rPr lang="en-US" dirty="0" smtClean="0">
                <a:solidFill>
                  <a:srgbClr val="A4472E"/>
                </a:solidFill>
              </a:rPr>
              <a:t>3) K-12 Schools - $12.5 Million - Underway</a:t>
            </a:r>
          </a:p>
          <a:p>
            <a:pPr marL="916686" lvl="1" indent="-514350" fontAlgn="auto">
              <a:spcAft>
                <a:spcPts val="0"/>
              </a:spcAft>
              <a:buFont typeface="Wingdings" pitchFamily="2" charset="2"/>
              <a:buChar char="Ø"/>
              <a:defRPr/>
            </a:pPr>
            <a:r>
              <a:rPr lang="en-US" dirty="0" smtClean="0">
                <a:solidFill>
                  <a:srgbClr val="A4472E"/>
                </a:solidFill>
              </a:rPr>
              <a:t>4) Emergency Services</a:t>
            </a:r>
          </a:p>
          <a:p>
            <a:pPr marL="916686" lvl="1" indent="-514350" fontAlgn="auto">
              <a:spcAft>
                <a:spcPts val="0"/>
              </a:spcAft>
              <a:buFont typeface="Wingdings" pitchFamily="2" charset="2"/>
              <a:buChar char="Ø"/>
              <a:defRPr/>
            </a:pPr>
            <a:r>
              <a:rPr lang="en-US" dirty="0" smtClean="0">
                <a:solidFill>
                  <a:srgbClr val="A4472E"/>
                </a:solidFill>
              </a:rPr>
              <a:t>5) All Other Political Subdivision Infrastructure</a:t>
            </a:r>
          </a:p>
          <a:p>
            <a:pPr marL="1373886" lvl="3" indent="-514350" fontAlgn="auto">
              <a:spcAft>
                <a:spcPts val="0"/>
              </a:spcAft>
              <a:buClr>
                <a:schemeClr val="accent3"/>
              </a:buClr>
              <a:buFont typeface="Wingdings 2"/>
              <a:buChar char=""/>
              <a:defRPr/>
            </a:pPr>
            <a:r>
              <a:rPr lang="en-US" dirty="0" smtClean="0">
                <a:solidFill>
                  <a:srgbClr val="A4472E"/>
                </a:solidFill>
              </a:rPr>
              <a:t>Parks</a:t>
            </a:r>
          </a:p>
          <a:p>
            <a:pPr marL="1373886" lvl="3" indent="-514350" fontAlgn="auto">
              <a:spcAft>
                <a:spcPts val="0"/>
              </a:spcAft>
              <a:buClr>
                <a:schemeClr val="accent3"/>
              </a:buClr>
              <a:buFont typeface="Wingdings 2"/>
              <a:buChar char=""/>
              <a:defRPr/>
            </a:pPr>
            <a:r>
              <a:rPr lang="en-US" dirty="0" smtClean="0">
                <a:solidFill>
                  <a:srgbClr val="A4472E"/>
                </a:solidFill>
              </a:rPr>
              <a:t>Counties</a:t>
            </a:r>
          </a:p>
          <a:p>
            <a:pPr marL="1373886" lvl="3" indent="-514350" fontAlgn="auto">
              <a:spcAft>
                <a:spcPts val="0"/>
              </a:spcAft>
              <a:buClr>
                <a:schemeClr val="accent3"/>
              </a:buClr>
              <a:buFont typeface="Wingdings 2"/>
              <a:buChar char=""/>
              <a:defRPr/>
            </a:pPr>
            <a:r>
              <a:rPr lang="en-US" dirty="0" smtClean="0">
                <a:solidFill>
                  <a:srgbClr val="A4472E"/>
                </a:solidFill>
              </a:rPr>
              <a:t>Other taxing political subdivisions</a:t>
            </a:r>
          </a:p>
          <a:p>
            <a:pPr marL="1163574" lvl="2" indent="-514350" fontAlgn="auto">
              <a:spcAft>
                <a:spcPts val="0"/>
              </a:spcAft>
              <a:buFont typeface="Wingdings 2"/>
              <a:buChar char=""/>
              <a:defRPr/>
            </a:pPr>
            <a:endParaRPr lang="en-US" dirty="0" smtClean="0">
              <a:solidFill>
                <a:srgbClr val="A4472E"/>
              </a:solidFill>
            </a:endParaRPr>
          </a:p>
        </p:txBody>
      </p:sp>
      <p:pic>
        <p:nvPicPr>
          <p:cNvPr id="83971"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Placeholder 2"/>
          <p:cNvSpPr>
            <a:spLocks noGrp="1"/>
          </p:cNvSpPr>
          <p:nvPr>
            <p:ph type="body" sz="quarter" idx="10"/>
          </p:nvPr>
        </p:nvSpPr>
        <p:spPr>
          <a:xfrm>
            <a:off x="914400" y="1143000"/>
            <a:ext cx="8229600" cy="4343400"/>
          </a:xfrm>
        </p:spPr>
        <p:txBody>
          <a:bodyPr>
            <a:normAutofit lnSpcReduction="10000"/>
          </a:bodyPr>
          <a:lstStyle/>
          <a:p>
            <a:pPr>
              <a:buFont typeface="Wingdings" pitchFamily="2" charset="2"/>
              <a:buChar char="§"/>
            </a:pPr>
            <a:r>
              <a:rPr lang="en-US" dirty="0" smtClean="0">
                <a:solidFill>
                  <a:srgbClr val="A4472E"/>
                </a:solidFill>
              </a:rPr>
              <a:t>Legislative intent &amp; guidelines on impact grants</a:t>
            </a:r>
          </a:p>
          <a:p>
            <a:pPr lvl="2">
              <a:buFont typeface="Wingdings" pitchFamily="2" charset="2"/>
              <a:buChar char="Ø"/>
            </a:pPr>
            <a:r>
              <a:rPr lang="en-US" dirty="0" smtClean="0">
                <a:solidFill>
                  <a:srgbClr val="A4472E"/>
                </a:solidFill>
              </a:rPr>
              <a:t>Meet initial impacts affecting “basic government services”, and directly necessitated by oil and gas development impact</a:t>
            </a:r>
          </a:p>
          <a:p>
            <a:pPr lvl="2">
              <a:buFont typeface="Wingdings" pitchFamily="2" charset="2"/>
              <a:buChar char="Ø"/>
            </a:pPr>
            <a:r>
              <a:rPr lang="en-US" dirty="0" smtClean="0">
                <a:solidFill>
                  <a:srgbClr val="A4472E"/>
                </a:solidFill>
              </a:rPr>
              <a:t>“Basic government services”  do not include activities relating to marriage or guidance counseling, services or programs to alleviate sociological impacts, or services or facilities to meet secondary impacts.</a:t>
            </a:r>
          </a:p>
          <a:p>
            <a:pPr lvl="2">
              <a:buFont typeface="Wingdings" pitchFamily="2" charset="2"/>
              <a:buChar char="Ø"/>
            </a:pPr>
            <a:r>
              <a:rPr lang="en-US" dirty="0" smtClean="0">
                <a:solidFill>
                  <a:srgbClr val="A4472E"/>
                </a:solidFill>
              </a:rPr>
              <a:t>All grant applications and presentations to the Energy Impact Office must be made by an appointed or elected government official</a:t>
            </a:r>
          </a:p>
          <a:p>
            <a:pPr lvl="1"/>
            <a:endParaRPr lang="en-US" dirty="0" smtClean="0"/>
          </a:p>
        </p:txBody>
      </p:sp>
      <p:pic>
        <p:nvPicPr>
          <p:cNvPr id="88067"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Placeholder 2"/>
          <p:cNvSpPr>
            <a:spLocks noGrp="1"/>
          </p:cNvSpPr>
          <p:nvPr>
            <p:ph type="body" sz="quarter" idx="10"/>
          </p:nvPr>
        </p:nvSpPr>
        <p:spPr>
          <a:xfrm>
            <a:off x="990600" y="1143000"/>
            <a:ext cx="8153400" cy="4343400"/>
          </a:xfrm>
        </p:spPr>
        <p:txBody>
          <a:bodyPr/>
          <a:lstStyle/>
          <a:p>
            <a:pPr>
              <a:buFont typeface="Wingdings" pitchFamily="2" charset="2"/>
              <a:buChar char="§"/>
            </a:pPr>
            <a:r>
              <a:rPr lang="en-US" dirty="0" smtClean="0">
                <a:solidFill>
                  <a:srgbClr val="A4472E"/>
                </a:solidFill>
              </a:rPr>
              <a:t>- Advisory Committee</a:t>
            </a:r>
          </a:p>
          <a:p>
            <a:pPr lvl="2">
              <a:buFont typeface="Wingdings" pitchFamily="2" charset="2"/>
              <a:buChar char="Ø"/>
            </a:pPr>
            <a:r>
              <a:rPr lang="en-US" dirty="0" smtClean="0">
                <a:solidFill>
                  <a:srgbClr val="A4472E"/>
                </a:solidFill>
              </a:rPr>
              <a:t>Two County Commissioners</a:t>
            </a:r>
          </a:p>
          <a:p>
            <a:pPr lvl="2">
              <a:buFont typeface="Wingdings" pitchFamily="2" charset="2"/>
              <a:buChar char="Ø"/>
            </a:pPr>
            <a:r>
              <a:rPr lang="en-US" dirty="0" smtClean="0">
                <a:solidFill>
                  <a:srgbClr val="A4472E"/>
                </a:solidFill>
              </a:rPr>
              <a:t>Two Mayors</a:t>
            </a:r>
          </a:p>
          <a:p>
            <a:pPr lvl="2">
              <a:buFont typeface="Wingdings" pitchFamily="2" charset="2"/>
              <a:buChar char="Ø"/>
            </a:pPr>
            <a:r>
              <a:rPr lang="en-US" dirty="0" smtClean="0">
                <a:solidFill>
                  <a:srgbClr val="A4472E"/>
                </a:solidFill>
              </a:rPr>
              <a:t>One Sheriff/Emergency Manager</a:t>
            </a:r>
          </a:p>
          <a:p>
            <a:pPr lvl="2">
              <a:buFont typeface="Wingdings" pitchFamily="2" charset="2"/>
              <a:buChar char="Ø"/>
            </a:pPr>
            <a:r>
              <a:rPr lang="en-US" dirty="0" smtClean="0">
                <a:solidFill>
                  <a:srgbClr val="A4472E"/>
                </a:solidFill>
              </a:rPr>
              <a:t>One Township Officer</a:t>
            </a:r>
          </a:p>
          <a:p>
            <a:pPr lvl="2">
              <a:buFont typeface="Wingdings" pitchFamily="2" charset="2"/>
              <a:buChar char="Ø"/>
            </a:pPr>
            <a:r>
              <a:rPr lang="en-US" dirty="0" smtClean="0">
                <a:solidFill>
                  <a:srgbClr val="A4472E"/>
                </a:solidFill>
              </a:rPr>
              <a:t>One at-large representative (industry)</a:t>
            </a:r>
          </a:p>
          <a:p>
            <a:pPr lvl="2">
              <a:buFont typeface="Wingdings" pitchFamily="2" charset="2"/>
              <a:buChar char="Ø"/>
            </a:pPr>
            <a:r>
              <a:rPr lang="en-US" dirty="0" smtClean="0">
                <a:solidFill>
                  <a:srgbClr val="A4472E"/>
                </a:solidFill>
              </a:rPr>
              <a:t>ND </a:t>
            </a:r>
            <a:r>
              <a:rPr lang="en-US" dirty="0" err="1" smtClean="0">
                <a:solidFill>
                  <a:srgbClr val="A4472E"/>
                </a:solidFill>
              </a:rPr>
              <a:t>DOT</a:t>
            </a:r>
            <a:r>
              <a:rPr lang="en-US" dirty="0" smtClean="0">
                <a:solidFill>
                  <a:srgbClr val="A4472E"/>
                </a:solidFill>
              </a:rPr>
              <a:t> Deputy Director, Business Support</a:t>
            </a:r>
          </a:p>
          <a:p>
            <a:pPr lvl="2">
              <a:buFont typeface="Wingdings" pitchFamily="2" charset="2"/>
              <a:buChar char="Ø"/>
            </a:pPr>
            <a:r>
              <a:rPr lang="en-US" dirty="0" smtClean="0">
                <a:solidFill>
                  <a:srgbClr val="A4472E"/>
                </a:solidFill>
              </a:rPr>
              <a:t>Land Commissioner</a:t>
            </a:r>
          </a:p>
          <a:p>
            <a:pPr lvl="1"/>
            <a:endParaRPr lang="en-US" dirty="0" smtClean="0"/>
          </a:p>
        </p:txBody>
      </p:sp>
      <p:pic>
        <p:nvPicPr>
          <p:cNvPr id="90115"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Placeholder 2"/>
          <p:cNvSpPr>
            <a:spLocks noGrp="1"/>
          </p:cNvSpPr>
          <p:nvPr>
            <p:ph type="body" sz="quarter" idx="10"/>
          </p:nvPr>
        </p:nvSpPr>
        <p:spPr>
          <a:xfrm>
            <a:off x="990600" y="1143000"/>
            <a:ext cx="8153400" cy="4343400"/>
          </a:xfrm>
        </p:spPr>
        <p:txBody>
          <a:bodyPr/>
          <a:lstStyle/>
          <a:p>
            <a:pPr>
              <a:buFont typeface="Wingdings" pitchFamily="2" charset="2"/>
              <a:buChar char="§"/>
            </a:pPr>
            <a:r>
              <a:rPr lang="en-US" dirty="0" smtClean="0">
                <a:solidFill>
                  <a:srgbClr val="A4472E"/>
                </a:solidFill>
              </a:rPr>
              <a:t>K-12 Schools Advisory Committee</a:t>
            </a:r>
          </a:p>
          <a:p>
            <a:pPr lvl="2">
              <a:buFont typeface="Wingdings" pitchFamily="2" charset="2"/>
              <a:buChar char="Ø"/>
            </a:pPr>
            <a:r>
              <a:rPr lang="en-US" dirty="0" smtClean="0">
                <a:solidFill>
                  <a:srgbClr val="A4472E"/>
                </a:solidFill>
              </a:rPr>
              <a:t>Steve Holen – Watford City</a:t>
            </a:r>
          </a:p>
          <a:p>
            <a:pPr lvl="2">
              <a:buFont typeface="Wingdings" pitchFamily="2" charset="2"/>
              <a:buChar char="Ø"/>
            </a:pPr>
            <a:r>
              <a:rPr lang="en-US" dirty="0" smtClean="0">
                <a:solidFill>
                  <a:srgbClr val="A4472E"/>
                </a:solidFill>
              </a:rPr>
              <a:t>Mike Ness - Hazen</a:t>
            </a:r>
          </a:p>
          <a:p>
            <a:pPr lvl="2">
              <a:buFont typeface="Wingdings" pitchFamily="2" charset="2"/>
              <a:buChar char="Ø"/>
            </a:pPr>
            <a:r>
              <a:rPr lang="en-US" dirty="0" smtClean="0">
                <a:solidFill>
                  <a:srgbClr val="A4472E"/>
                </a:solidFill>
              </a:rPr>
              <a:t>Marc Bluestone – New Town</a:t>
            </a:r>
          </a:p>
          <a:p>
            <a:pPr lvl="2">
              <a:buFont typeface="Wingdings" pitchFamily="2" charset="2"/>
              <a:buChar char="Ø"/>
            </a:pPr>
            <a:r>
              <a:rPr lang="en-US" dirty="0" smtClean="0">
                <a:solidFill>
                  <a:srgbClr val="A4472E"/>
                </a:solidFill>
              </a:rPr>
              <a:t>Gary </a:t>
            </a:r>
            <a:r>
              <a:rPr lang="en-US" dirty="0" err="1" smtClean="0">
                <a:solidFill>
                  <a:srgbClr val="A4472E"/>
                </a:solidFill>
              </a:rPr>
              <a:t>Wilz</a:t>
            </a:r>
            <a:r>
              <a:rPr lang="en-US" dirty="0" smtClean="0">
                <a:solidFill>
                  <a:srgbClr val="A4472E"/>
                </a:solidFill>
              </a:rPr>
              <a:t> - Killdeer</a:t>
            </a:r>
          </a:p>
          <a:p>
            <a:pPr lvl="2">
              <a:buFont typeface="Wingdings" pitchFamily="2" charset="2"/>
              <a:buChar char="Ø"/>
            </a:pPr>
            <a:r>
              <a:rPr lang="en-US" dirty="0" smtClean="0">
                <a:solidFill>
                  <a:srgbClr val="A4472E"/>
                </a:solidFill>
              </a:rPr>
              <a:t>Ben Schaefer - Ray</a:t>
            </a:r>
          </a:p>
          <a:p>
            <a:pPr lvl="2">
              <a:buFont typeface="Wingdings" pitchFamily="2" charset="2"/>
              <a:buChar char="Ø"/>
            </a:pPr>
            <a:r>
              <a:rPr lang="en-US" dirty="0" smtClean="0">
                <a:solidFill>
                  <a:srgbClr val="A4472E"/>
                </a:solidFill>
              </a:rPr>
              <a:t>Bob Marthaller - DPI</a:t>
            </a:r>
          </a:p>
          <a:p>
            <a:pPr lvl="2">
              <a:buFont typeface="Wingdings" pitchFamily="2" charset="2"/>
              <a:buChar char="Ø"/>
            </a:pPr>
            <a:r>
              <a:rPr lang="en-US" dirty="0" smtClean="0">
                <a:solidFill>
                  <a:srgbClr val="A4472E"/>
                </a:solidFill>
              </a:rPr>
              <a:t>Lance Gaebe – </a:t>
            </a:r>
            <a:r>
              <a:rPr lang="en-US" dirty="0" err="1" smtClean="0">
                <a:solidFill>
                  <a:srgbClr val="A4472E"/>
                </a:solidFill>
              </a:rPr>
              <a:t>EIIO</a:t>
            </a:r>
            <a:r>
              <a:rPr lang="en-US" dirty="0" smtClean="0">
                <a:solidFill>
                  <a:srgbClr val="A4472E"/>
                </a:solidFill>
              </a:rPr>
              <a:t> Director/Land Commissioner</a:t>
            </a:r>
          </a:p>
          <a:p>
            <a:pPr lvl="1"/>
            <a:endParaRPr lang="en-US" dirty="0" smtClean="0"/>
          </a:p>
        </p:txBody>
      </p:sp>
      <p:pic>
        <p:nvPicPr>
          <p:cNvPr id="90115"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Placeholder 2"/>
          <p:cNvSpPr>
            <a:spLocks noGrp="1"/>
          </p:cNvSpPr>
          <p:nvPr>
            <p:ph type="body" sz="quarter" idx="10"/>
          </p:nvPr>
        </p:nvSpPr>
        <p:spPr>
          <a:xfrm>
            <a:off x="838200" y="1143000"/>
            <a:ext cx="8153400" cy="4343400"/>
          </a:xfrm>
        </p:spPr>
        <p:txBody>
          <a:bodyPr/>
          <a:lstStyle/>
          <a:p>
            <a:pPr>
              <a:buFont typeface="Wingdings" pitchFamily="2" charset="2"/>
              <a:buChar char="§"/>
            </a:pPr>
            <a:r>
              <a:rPr lang="en-US" dirty="0" smtClean="0">
                <a:solidFill>
                  <a:srgbClr val="A4472E"/>
                </a:solidFill>
              </a:rPr>
              <a:t>- Review and Scoring </a:t>
            </a:r>
          </a:p>
          <a:p>
            <a:pPr lvl="1">
              <a:buFont typeface="Wingdings" pitchFamily="2" charset="2"/>
              <a:buChar char="Ø"/>
            </a:pPr>
            <a:r>
              <a:rPr lang="en-US" dirty="0" smtClean="0">
                <a:solidFill>
                  <a:srgbClr val="A4472E"/>
                </a:solidFill>
              </a:rPr>
              <a:t>Energy Impact Office Staff Review and Evaluate Applications,  Assistance From:</a:t>
            </a:r>
          </a:p>
          <a:p>
            <a:pPr lvl="2">
              <a:buFont typeface="Courier New" pitchFamily="49" charset="0"/>
              <a:buChar char="o"/>
            </a:pPr>
            <a:r>
              <a:rPr lang="en-US" dirty="0" smtClean="0">
                <a:solidFill>
                  <a:srgbClr val="A4472E"/>
                </a:solidFill>
              </a:rPr>
              <a:t>Civil Engineer</a:t>
            </a:r>
          </a:p>
          <a:p>
            <a:pPr lvl="2">
              <a:buFont typeface="Courier New" pitchFamily="49" charset="0"/>
              <a:buChar char="o"/>
            </a:pPr>
            <a:r>
              <a:rPr lang="en-US" dirty="0" smtClean="0">
                <a:solidFill>
                  <a:srgbClr val="A4472E"/>
                </a:solidFill>
              </a:rPr>
              <a:t>ND Department of Health for Emergency Medical Services requests</a:t>
            </a:r>
          </a:p>
          <a:p>
            <a:pPr lvl="2">
              <a:buFont typeface="Courier New" pitchFamily="49" charset="0"/>
              <a:buChar char="o"/>
            </a:pPr>
            <a:r>
              <a:rPr lang="en-US" dirty="0" smtClean="0">
                <a:solidFill>
                  <a:srgbClr val="A4472E"/>
                </a:solidFill>
              </a:rPr>
              <a:t>ND </a:t>
            </a:r>
            <a:r>
              <a:rPr lang="en-US" dirty="0" err="1" smtClean="0">
                <a:solidFill>
                  <a:srgbClr val="A4472E"/>
                </a:solidFill>
              </a:rPr>
              <a:t>DOT</a:t>
            </a:r>
            <a:endParaRPr lang="en-US" dirty="0" smtClean="0">
              <a:solidFill>
                <a:srgbClr val="A4472E"/>
              </a:solidFill>
            </a:endParaRPr>
          </a:p>
          <a:p>
            <a:pPr lvl="2">
              <a:buFont typeface="Courier New" pitchFamily="49" charset="0"/>
              <a:buChar char="o"/>
            </a:pPr>
            <a:r>
              <a:rPr lang="en-US" dirty="0" smtClean="0">
                <a:solidFill>
                  <a:srgbClr val="A4472E"/>
                </a:solidFill>
              </a:rPr>
              <a:t>Aeronautics Commission</a:t>
            </a:r>
          </a:p>
          <a:p>
            <a:pPr lvl="2">
              <a:buFont typeface="Courier New" pitchFamily="49" charset="0"/>
              <a:buChar char="o"/>
            </a:pPr>
            <a:r>
              <a:rPr lang="en-US" dirty="0" smtClean="0">
                <a:solidFill>
                  <a:srgbClr val="A4472E"/>
                </a:solidFill>
              </a:rPr>
              <a:t>Attorney General’s Office</a:t>
            </a:r>
          </a:p>
          <a:p>
            <a:pPr lvl="2">
              <a:buFont typeface="Courier New" pitchFamily="49" charset="0"/>
              <a:buChar char="o"/>
            </a:pPr>
            <a:r>
              <a:rPr lang="en-US" dirty="0" smtClean="0">
                <a:solidFill>
                  <a:srgbClr val="A4472E"/>
                </a:solidFill>
              </a:rPr>
              <a:t>K-12 Superintendants</a:t>
            </a:r>
          </a:p>
        </p:txBody>
      </p:sp>
      <p:pic>
        <p:nvPicPr>
          <p:cNvPr id="90115"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Placeholder 2"/>
          <p:cNvSpPr>
            <a:spLocks noGrp="1"/>
          </p:cNvSpPr>
          <p:nvPr>
            <p:ph type="body" sz="quarter" idx="10"/>
          </p:nvPr>
        </p:nvSpPr>
        <p:spPr>
          <a:xfrm>
            <a:off x="990600" y="1219200"/>
            <a:ext cx="8153400" cy="4343400"/>
          </a:xfrm>
        </p:spPr>
        <p:txBody>
          <a:bodyPr/>
          <a:lstStyle/>
          <a:p>
            <a:pPr>
              <a:buFont typeface="Wingdings" pitchFamily="2" charset="2"/>
              <a:buChar char="§"/>
            </a:pPr>
            <a:r>
              <a:rPr lang="en-US" sz="2600" b="1" dirty="0" smtClean="0">
                <a:solidFill>
                  <a:srgbClr val="A4472E"/>
                </a:solidFill>
              </a:rPr>
              <a:t>Application Criteria</a:t>
            </a:r>
            <a:endParaRPr lang="en-US" sz="1800" b="1" dirty="0" smtClean="0">
              <a:solidFill>
                <a:srgbClr val="A4472E"/>
              </a:solidFill>
            </a:endParaRPr>
          </a:p>
          <a:p>
            <a:pPr lvl="2">
              <a:buFont typeface="Wingdings" pitchFamily="2" charset="2"/>
              <a:buChar char="Ø"/>
            </a:pPr>
            <a:r>
              <a:rPr lang="en-US" dirty="0" smtClean="0">
                <a:solidFill>
                  <a:srgbClr val="A4472E"/>
                </a:solidFill>
              </a:rPr>
              <a:t>Need is growth necessitated by or damage caused by oil and gas activity. </a:t>
            </a:r>
          </a:p>
          <a:p>
            <a:pPr lvl="2">
              <a:buFont typeface="Wingdings" pitchFamily="2" charset="2"/>
              <a:buChar char="Ø"/>
            </a:pPr>
            <a:r>
              <a:rPr lang="en-US" dirty="0" smtClean="0">
                <a:solidFill>
                  <a:srgbClr val="A4472E"/>
                </a:solidFill>
              </a:rPr>
              <a:t>Related to improving public safety</a:t>
            </a:r>
          </a:p>
          <a:p>
            <a:pPr lvl="2">
              <a:buFont typeface="Wingdings" pitchFamily="2" charset="2"/>
              <a:buChar char="Ø"/>
            </a:pPr>
            <a:r>
              <a:rPr lang="en-US" dirty="0" smtClean="0">
                <a:solidFill>
                  <a:srgbClr val="A4472E"/>
                </a:solidFill>
              </a:rPr>
              <a:t>Improve housing related infrastructure</a:t>
            </a:r>
          </a:p>
          <a:p>
            <a:pPr lvl="2">
              <a:buFont typeface="Wingdings" pitchFamily="2" charset="2"/>
              <a:buChar char="Ø"/>
            </a:pPr>
            <a:r>
              <a:rPr lang="en-US" dirty="0" smtClean="0">
                <a:solidFill>
                  <a:srgbClr val="A4472E"/>
                </a:solidFill>
              </a:rPr>
              <a:t>Demonstration of both financial need and local commitment to support project</a:t>
            </a:r>
          </a:p>
          <a:p>
            <a:pPr lvl="2">
              <a:buFont typeface="Wingdings" pitchFamily="2" charset="2"/>
              <a:buChar char="Ø"/>
            </a:pPr>
            <a:r>
              <a:rPr lang="en-US" dirty="0" smtClean="0">
                <a:solidFill>
                  <a:srgbClr val="A4472E"/>
                </a:solidFill>
              </a:rPr>
              <a:t>Project readiness/ achievability</a:t>
            </a:r>
          </a:p>
          <a:p>
            <a:pPr lvl="2">
              <a:buFont typeface="Wingdings" pitchFamily="2" charset="2"/>
              <a:buChar char="Ø"/>
            </a:pPr>
            <a:r>
              <a:rPr lang="en-US" dirty="0" smtClean="0">
                <a:solidFill>
                  <a:srgbClr val="A4472E"/>
                </a:solidFill>
              </a:rPr>
              <a:t>Contribution to sustaining economic development</a:t>
            </a:r>
          </a:p>
        </p:txBody>
      </p:sp>
      <p:pic>
        <p:nvPicPr>
          <p:cNvPr id="86019"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Placeholder 2"/>
          <p:cNvSpPr>
            <a:spLocks noGrp="1"/>
          </p:cNvSpPr>
          <p:nvPr>
            <p:ph type="body" sz="quarter" idx="10"/>
          </p:nvPr>
        </p:nvSpPr>
        <p:spPr>
          <a:xfrm>
            <a:off x="990600" y="1143000"/>
            <a:ext cx="8153400" cy="4343400"/>
          </a:xfrm>
        </p:spPr>
        <p:txBody>
          <a:bodyPr/>
          <a:lstStyle/>
          <a:p>
            <a:pPr>
              <a:buFont typeface="Wingdings" pitchFamily="2" charset="2"/>
              <a:buChar char="§"/>
            </a:pPr>
            <a:r>
              <a:rPr lang="en-US" dirty="0" smtClean="0">
                <a:solidFill>
                  <a:srgbClr val="A4472E"/>
                </a:solidFill>
              </a:rPr>
              <a:t>Energy Impact Program</a:t>
            </a:r>
          </a:p>
          <a:p>
            <a:pPr lvl="1">
              <a:buFont typeface="Wingdings" pitchFamily="2" charset="2"/>
              <a:buChar char="Ø"/>
            </a:pPr>
            <a:r>
              <a:rPr lang="en-US" dirty="0" smtClean="0">
                <a:solidFill>
                  <a:srgbClr val="A4472E"/>
                </a:solidFill>
              </a:rPr>
              <a:t>Energy Infrastructure and Impact Office (EIIO), a Division within the Office of the Commissioner of University and School Lands</a:t>
            </a:r>
          </a:p>
          <a:p>
            <a:pPr lvl="1">
              <a:buFont typeface="Wingdings" pitchFamily="2" charset="2"/>
              <a:buChar char="Ø"/>
            </a:pPr>
            <a:endParaRPr lang="en-US" dirty="0" smtClean="0">
              <a:solidFill>
                <a:srgbClr val="A4472E"/>
              </a:solidFill>
            </a:endParaRPr>
          </a:p>
          <a:p>
            <a:pPr lvl="1">
              <a:buFont typeface="Wingdings" pitchFamily="2" charset="2"/>
              <a:buChar char="Ø"/>
            </a:pPr>
            <a:r>
              <a:rPr lang="en-US" dirty="0" smtClean="0">
                <a:solidFill>
                  <a:srgbClr val="A4472E"/>
                </a:solidFill>
              </a:rPr>
              <a:t>Provides authority of Land Board to Appoint the EIIO Director</a:t>
            </a:r>
          </a:p>
          <a:p>
            <a:pPr lvl="2"/>
            <a:endParaRPr lang="en-US" dirty="0" smtClean="0"/>
          </a:p>
        </p:txBody>
      </p:sp>
      <p:sp>
        <p:nvSpPr>
          <p:cNvPr id="7"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pic>
        <p:nvPicPr>
          <p:cNvPr id="43011"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Placeholder 2"/>
          <p:cNvSpPr>
            <a:spLocks noGrp="1"/>
          </p:cNvSpPr>
          <p:nvPr>
            <p:ph type="body" sz="quarter" idx="10"/>
          </p:nvPr>
        </p:nvSpPr>
        <p:spPr>
          <a:xfrm>
            <a:off x="990600" y="1219200"/>
            <a:ext cx="8153400" cy="4343400"/>
          </a:xfrm>
        </p:spPr>
        <p:txBody>
          <a:bodyPr/>
          <a:lstStyle/>
          <a:p>
            <a:pPr>
              <a:buFont typeface="Wingdings" pitchFamily="2" charset="2"/>
              <a:buChar char="§"/>
            </a:pPr>
            <a:r>
              <a:rPr lang="en-US" sz="2600" b="1" dirty="0" smtClean="0">
                <a:solidFill>
                  <a:srgbClr val="A4472E"/>
                </a:solidFill>
              </a:rPr>
              <a:t>Grant Round Announcements</a:t>
            </a:r>
            <a:endParaRPr lang="en-US" sz="1800" b="1" dirty="0" smtClean="0">
              <a:solidFill>
                <a:srgbClr val="A4472E"/>
              </a:solidFill>
            </a:endParaRPr>
          </a:p>
          <a:p>
            <a:pPr lvl="2">
              <a:buFont typeface="Wingdings" pitchFamily="2" charset="2"/>
              <a:buChar char="Ø"/>
            </a:pPr>
            <a:r>
              <a:rPr lang="en-US" dirty="0" smtClean="0">
                <a:solidFill>
                  <a:srgbClr val="A4472E"/>
                </a:solidFill>
              </a:rPr>
              <a:t>Hardcopy is sent to contact on file for the political subdivision</a:t>
            </a:r>
          </a:p>
          <a:p>
            <a:pPr lvl="2">
              <a:buFont typeface="Wingdings" pitchFamily="2" charset="2"/>
              <a:buChar char="Ø"/>
            </a:pPr>
            <a:r>
              <a:rPr lang="en-US" dirty="0" smtClean="0">
                <a:solidFill>
                  <a:srgbClr val="A4472E"/>
                </a:solidFill>
              </a:rPr>
              <a:t>E-mail notice is sent to all e-mail addresses on file for the political subdivision (can have up to 3)</a:t>
            </a:r>
          </a:p>
          <a:p>
            <a:pPr lvl="2">
              <a:buFont typeface="Wingdings" pitchFamily="2" charset="2"/>
              <a:buChar char="Ø"/>
            </a:pPr>
            <a:r>
              <a:rPr lang="en-US" dirty="0" smtClean="0">
                <a:solidFill>
                  <a:srgbClr val="A4472E"/>
                </a:solidFill>
              </a:rPr>
              <a:t>Associations, auditors, state representatives on file are also given notice.</a:t>
            </a:r>
          </a:p>
          <a:p>
            <a:pPr lvl="2">
              <a:buFont typeface="Wingdings" pitchFamily="2" charset="2"/>
              <a:buChar char="Ø"/>
            </a:pPr>
            <a:r>
              <a:rPr lang="en-US" dirty="0" smtClean="0">
                <a:solidFill>
                  <a:srgbClr val="A4472E"/>
                </a:solidFill>
              </a:rPr>
              <a:t>Press release is provided to all media in the state</a:t>
            </a:r>
          </a:p>
          <a:p>
            <a:pPr lvl="2">
              <a:buFont typeface="Wingdings" pitchFamily="2" charset="2"/>
              <a:buChar char="Ø"/>
            </a:pPr>
            <a:r>
              <a:rPr lang="en-US" dirty="0" smtClean="0">
                <a:solidFill>
                  <a:srgbClr val="A4472E"/>
                </a:solidFill>
              </a:rPr>
              <a:t>Notice is posted on the EIIO web page</a:t>
            </a:r>
          </a:p>
          <a:p>
            <a:pPr lvl="2">
              <a:buFont typeface="Wingdings" pitchFamily="2" charset="2"/>
              <a:buChar char="Ø"/>
            </a:pPr>
            <a:r>
              <a:rPr lang="en-US" dirty="0" smtClean="0">
                <a:solidFill>
                  <a:srgbClr val="A4472E"/>
                </a:solidFill>
              </a:rPr>
              <a:t>30 days is the usual time applications are accepted </a:t>
            </a:r>
          </a:p>
        </p:txBody>
      </p:sp>
      <p:pic>
        <p:nvPicPr>
          <p:cNvPr id="86019"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Placeholder 2"/>
          <p:cNvSpPr>
            <a:spLocks noGrp="1"/>
          </p:cNvSpPr>
          <p:nvPr>
            <p:ph type="body" sz="quarter" idx="10"/>
          </p:nvPr>
        </p:nvSpPr>
        <p:spPr>
          <a:xfrm>
            <a:off x="914400" y="1219200"/>
            <a:ext cx="8153400" cy="4343400"/>
          </a:xfrm>
        </p:spPr>
        <p:txBody>
          <a:bodyPr>
            <a:normAutofit/>
          </a:bodyPr>
          <a:lstStyle/>
          <a:p>
            <a:pPr>
              <a:buFont typeface="Wingdings" pitchFamily="2" charset="2"/>
              <a:buChar char="§"/>
            </a:pPr>
            <a:r>
              <a:rPr lang="en-US" sz="2600" b="1" dirty="0" smtClean="0">
                <a:solidFill>
                  <a:srgbClr val="A4472E"/>
                </a:solidFill>
              </a:rPr>
              <a:t>Review of Applications and confirmation all information has been provided</a:t>
            </a:r>
          </a:p>
          <a:p>
            <a:pPr>
              <a:buFont typeface="Wingdings" pitchFamily="2" charset="2"/>
              <a:buChar char="§"/>
            </a:pPr>
            <a:r>
              <a:rPr lang="en-US" sz="2600" b="1" dirty="0" smtClean="0">
                <a:solidFill>
                  <a:srgbClr val="A4472E"/>
                </a:solidFill>
              </a:rPr>
              <a:t>Further application analysis/evaluation,  scoring, creation of a recommendation for awards.</a:t>
            </a:r>
          </a:p>
          <a:p>
            <a:pPr lvl="2">
              <a:buFont typeface="Wingdings" pitchFamily="2" charset="2"/>
              <a:buChar char="Ø"/>
            </a:pPr>
            <a:r>
              <a:rPr lang="en-US" dirty="0" smtClean="0">
                <a:solidFill>
                  <a:srgbClr val="A4472E"/>
                </a:solidFill>
              </a:rPr>
              <a:t>EIIO Staff works in conjunction with Energy Impact Grants Advisory Committee</a:t>
            </a:r>
          </a:p>
          <a:p>
            <a:pPr>
              <a:buFont typeface="Wingdings" pitchFamily="2" charset="2"/>
              <a:buChar char="§"/>
            </a:pPr>
            <a:r>
              <a:rPr lang="en-US" sz="2600" b="1" dirty="0" smtClean="0">
                <a:solidFill>
                  <a:srgbClr val="A4472E"/>
                </a:solidFill>
              </a:rPr>
              <a:t>Applications and Recommendation for Awards</a:t>
            </a:r>
          </a:p>
          <a:p>
            <a:pPr lvl="2">
              <a:buFont typeface="Wingdings" pitchFamily="2" charset="2"/>
              <a:buChar char="Ø"/>
            </a:pPr>
            <a:r>
              <a:rPr lang="en-US" dirty="0" smtClean="0">
                <a:solidFill>
                  <a:srgbClr val="A4472E"/>
                </a:solidFill>
              </a:rPr>
              <a:t>Presented to Land Board</a:t>
            </a:r>
          </a:p>
          <a:p>
            <a:pPr lvl="2">
              <a:buFont typeface="Wingdings" pitchFamily="2" charset="2"/>
              <a:buChar char="Ø"/>
            </a:pPr>
            <a:r>
              <a:rPr lang="en-US" dirty="0" smtClean="0">
                <a:solidFill>
                  <a:srgbClr val="A4472E"/>
                </a:solidFill>
              </a:rPr>
              <a:t>Land Board Makes Awards</a:t>
            </a:r>
          </a:p>
        </p:txBody>
      </p:sp>
      <p:pic>
        <p:nvPicPr>
          <p:cNvPr id="86019"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Placeholder 2"/>
          <p:cNvSpPr>
            <a:spLocks noGrp="1"/>
          </p:cNvSpPr>
          <p:nvPr>
            <p:ph type="body" sz="quarter" idx="10"/>
          </p:nvPr>
        </p:nvSpPr>
        <p:spPr>
          <a:xfrm>
            <a:off x="914400" y="1219200"/>
            <a:ext cx="8153400" cy="4876800"/>
          </a:xfrm>
        </p:spPr>
        <p:txBody>
          <a:bodyPr>
            <a:normAutofit/>
          </a:bodyPr>
          <a:lstStyle/>
          <a:p>
            <a:pPr>
              <a:buFont typeface="Wingdings" pitchFamily="2" charset="2"/>
              <a:buChar char="§"/>
            </a:pPr>
            <a:r>
              <a:rPr lang="en-US" sz="2600" b="1" dirty="0" smtClean="0">
                <a:solidFill>
                  <a:srgbClr val="A4472E"/>
                </a:solidFill>
              </a:rPr>
              <a:t>K-12 Schools Grant Round Requirements</a:t>
            </a:r>
          </a:p>
          <a:p>
            <a:pPr marL="971550" lvl="1" indent="-514350">
              <a:buFont typeface="+mj-lt"/>
              <a:buAutoNum type="arabicPeriod"/>
            </a:pPr>
            <a:r>
              <a:rPr lang="en-US" sz="2000" dirty="0" smtClean="0">
                <a:solidFill>
                  <a:srgbClr val="A4472E"/>
                </a:solidFill>
              </a:rPr>
              <a:t>K-12 Infrastructure needs and improvements necessary as a result of the direct impacts being realized from oil and gas development</a:t>
            </a:r>
          </a:p>
          <a:p>
            <a:pPr marL="971550" lvl="1" indent="-514350">
              <a:buFont typeface="+mj-lt"/>
              <a:buAutoNum type="arabicPeriod"/>
            </a:pPr>
            <a:r>
              <a:rPr lang="en-US" sz="2000" dirty="0" smtClean="0">
                <a:solidFill>
                  <a:srgbClr val="A4472E"/>
                </a:solidFill>
              </a:rPr>
              <a:t>Priority will be given to projects that will be implemented by the start of the 2013-2014 school year and to projects to address safety and security needs</a:t>
            </a:r>
          </a:p>
          <a:p>
            <a:pPr marL="971550" lvl="1" indent="-514350">
              <a:buFont typeface="+mj-lt"/>
              <a:buAutoNum type="arabicPeriod"/>
            </a:pPr>
            <a:r>
              <a:rPr lang="en-US" sz="2000" dirty="0" smtClean="0">
                <a:solidFill>
                  <a:srgbClr val="A4472E"/>
                </a:solidFill>
              </a:rPr>
              <a:t>A 20% local match of the total project cost</a:t>
            </a:r>
          </a:p>
          <a:p>
            <a:pPr marL="971550" lvl="1" indent="-514350">
              <a:buFont typeface="+mj-lt"/>
              <a:buAutoNum type="arabicPeriod"/>
            </a:pPr>
            <a:r>
              <a:rPr lang="en-US" sz="2000" dirty="0" smtClean="0">
                <a:solidFill>
                  <a:srgbClr val="A4472E"/>
                </a:solidFill>
              </a:rPr>
              <a:t>School must be located in an oil producing county</a:t>
            </a:r>
          </a:p>
          <a:p>
            <a:pPr marL="571500" indent="-514350">
              <a:buFont typeface="Wingdings" pitchFamily="2" charset="2"/>
              <a:buChar char="§"/>
            </a:pPr>
            <a:r>
              <a:rPr lang="en-US" sz="2600" b="1" dirty="0" smtClean="0">
                <a:solidFill>
                  <a:srgbClr val="A4472E"/>
                </a:solidFill>
              </a:rPr>
              <a:t>As of today:</a:t>
            </a:r>
          </a:p>
          <a:p>
            <a:pPr marL="971550" lvl="1" indent="-514350">
              <a:buFont typeface="Wingdings" pitchFamily="2" charset="2"/>
              <a:buChar char="§"/>
            </a:pPr>
            <a:r>
              <a:rPr lang="en-US" sz="2200" b="1" dirty="0" smtClean="0">
                <a:solidFill>
                  <a:srgbClr val="A4472E"/>
                </a:solidFill>
              </a:rPr>
              <a:t>40 Applications Received</a:t>
            </a:r>
          </a:p>
          <a:p>
            <a:pPr marL="971550" lvl="1" indent="-514350">
              <a:buFont typeface="Wingdings" pitchFamily="2" charset="2"/>
              <a:buChar char="§"/>
            </a:pPr>
            <a:r>
              <a:rPr lang="en-US" sz="2200" b="1" dirty="0" smtClean="0">
                <a:solidFill>
                  <a:srgbClr val="A4472E"/>
                </a:solidFill>
              </a:rPr>
              <a:t>$30,208,784  in Projects</a:t>
            </a:r>
          </a:p>
          <a:p>
            <a:pPr marL="971550" lvl="1" indent="-514350">
              <a:buFont typeface="Wingdings" pitchFamily="2" charset="2"/>
              <a:buChar char="§"/>
            </a:pPr>
            <a:r>
              <a:rPr lang="en-US" sz="2200" b="1" dirty="0" smtClean="0">
                <a:solidFill>
                  <a:srgbClr val="A4472E"/>
                </a:solidFill>
              </a:rPr>
              <a:t>$21,075,174  in Requested Funds</a:t>
            </a:r>
          </a:p>
          <a:p>
            <a:pPr marL="971550" lvl="1" indent="-514350">
              <a:buFont typeface="Wingdings" pitchFamily="2" charset="2"/>
              <a:buChar char="§"/>
            </a:pPr>
            <a:r>
              <a:rPr lang="en-US" sz="2200" b="1" dirty="0" smtClean="0">
                <a:solidFill>
                  <a:srgbClr val="A4472E"/>
                </a:solidFill>
              </a:rPr>
              <a:t>$12.5 Million Allocated this Grant Round</a:t>
            </a:r>
          </a:p>
          <a:p>
            <a:pPr lvl="1">
              <a:buFont typeface="Wingdings" pitchFamily="2" charset="2"/>
              <a:buChar char="§"/>
            </a:pPr>
            <a:endParaRPr lang="en-US" dirty="0" smtClean="0">
              <a:solidFill>
                <a:srgbClr val="A4472E"/>
              </a:solidFill>
            </a:endParaRPr>
          </a:p>
        </p:txBody>
      </p:sp>
      <p:pic>
        <p:nvPicPr>
          <p:cNvPr id="86019"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normAutofit fontScale="92500" lnSpcReduction="10000"/>
          </a:bodyPr>
          <a:lstStyle/>
          <a:p>
            <a:pPr>
              <a:defRPr/>
            </a:pPr>
            <a:fld id="{ABB5821B-986E-455F-A164-DD6CA9F69481}" type="slidenum">
              <a:rPr lang="en-US" smtClean="0"/>
              <a:pPr>
                <a:defRPr/>
              </a:pPr>
              <a:t>23</a:t>
            </a:fld>
            <a:endParaRPr lang="en-US" dirty="0"/>
          </a:p>
        </p:txBody>
      </p:sp>
      <p:sp>
        <p:nvSpPr>
          <p:cNvPr id="4" name="Rectangle 3"/>
          <p:cNvSpPr/>
          <p:nvPr/>
        </p:nvSpPr>
        <p:spPr>
          <a:xfrm>
            <a:off x="1143000" y="5181600"/>
            <a:ext cx="4724400" cy="1138773"/>
          </a:xfrm>
          <a:prstGeom prst="rect">
            <a:avLst/>
          </a:prstGeom>
        </p:spPr>
        <p:txBody>
          <a:bodyPr>
            <a:spAutoFit/>
          </a:bodyPr>
          <a:lstStyle/>
          <a:p>
            <a:pPr fontAlgn="auto">
              <a:spcBef>
                <a:spcPts val="0"/>
              </a:spcBef>
              <a:spcAft>
                <a:spcPts val="0"/>
              </a:spcAft>
              <a:defRPr/>
            </a:pPr>
            <a:r>
              <a:rPr lang="en-US" sz="1200" b="1" dirty="0">
                <a:solidFill>
                  <a:schemeClr val="accent3">
                    <a:lumMod val="75000"/>
                  </a:schemeClr>
                </a:solidFill>
                <a:latin typeface="+mn-lt"/>
              </a:rPr>
              <a:t>PRESENTED BY:  </a:t>
            </a:r>
            <a:r>
              <a:rPr lang="en-US" sz="1200" b="1" dirty="0" smtClean="0">
                <a:solidFill>
                  <a:schemeClr val="accent3">
                    <a:lumMod val="75000"/>
                  </a:schemeClr>
                </a:solidFill>
                <a:latin typeface="+mn-lt"/>
              </a:rPr>
              <a:t>Gerry Fisher, Administrator</a:t>
            </a:r>
            <a:endParaRPr lang="en-US" sz="1400" b="1" dirty="0">
              <a:solidFill>
                <a:schemeClr val="accent3">
                  <a:lumMod val="75000"/>
                </a:schemeClr>
              </a:solidFill>
              <a:latin typeface="+mn-lt"/>
            </a:endParaRPr>
          </a:p>
          <a:p>
            <a:pPr fontAlgn="auto">
              <a:spcBef>
                <a:spcPts val="0"/>
              </a:spcBef>
              <a:spcAft>
                <a:spcPts val="0"/>
              </a:spcAft>
              <a:defRPr/>
            </a:pPr>
            <a:r>
              <a:rPr lang="en-US" sz="1400" dirty="0" smtClean="0">
                <a:solidFill>
                  <a:schemeClr val="accent3">
                    <a:lumMod val="75000"/>
                  </a:schemeClr>
                </a:solidFill>
                <a:latin typeface="+mn-lt"/>
              </a:rPr>
              <a:t>Energy Infrastructure and Impact Office</a:t>
            </a:r>
          </a:p>
          <a:p>
            <a:pPr fontAlgn="auto">
              <a:spcBef>
                <a:spcPts val="0"/>
              </a:spcBef>
              <a:spcAft>
                <a:spcPts val="0"/>
              </a:spcAft>
              <a:defRPr/>
            </a:pPr>
            <a:endParaRPr lang="en-US" sz="1400" dirty="0" smtClean="0">
              <a:solidFill>
                <a:schemeClr val="accent3">
                  <a:lumMod val="75000"/>
                </a:schemeClr>
              </a:solidFill>
              <a:latin typeface="+mn-lt"/>
            </a:endParaRPr>
          </a:p>
          <a:p>
            <a:pPr fontAlgn="auto">
              <a:spcBef>
                <a:spcPts val="0"/>
              </a:spcBef>
              <a:spcAft>
                <a:spcPts val="0"/>
              </a:spcAft>
              <a:defRPr/>
            </a:pPr>
            <a:r>
              <a:rPr lang="en-US" sz="1400" b="1" dirty="0" smtClean="0">
                <a:solidFill>
                  <a:schemeClr val="accent3">
                    <a:lumMod val="75000"/>
                  </a:schemeClr>
                </a:solidFill>
                <a:latin typeface="+mn-lt"/>
              </a:rPr>
              <a:t>Department </a:t>
            </a:r>
            <a:r>
              <a:rPr lang="en-US" sz="1400" b="1" dirty="0">
                <a:solidFill>
                  <a:schemeClr val="accent3">
                    <a:lumMod val="75000"/>
                  </a:schemeClr>
                </a:solidFill>
                <a:latin typeface="+mn-lt"/>
              </a:rPr>
              <a:t>of Trust Lands</a:t>
            </a:r>
          </a:p>
          <a:p>
            <a:pPr fontAlgn="auto">
              <a:spcBef>
                <a:spcPts val="0"/>
              </a:spcBef>
              <a:spcAft>
                <a:spcPts val="0"/>
              </a:spcAft>
              <a:defRPr/>
            </a:pPr>
            <a:r>
              <a:rPr lang="en-US" sz="1400" dirty="0" smtClean="0">
                <a:solidFill>
                  <a:schemeClr val="accent3">
                    <a:lumMod val="75000"/>
                  </a:schemeClr>
                </a:solidFill>
                <a:latin typeface="+mn-lt"/>
              </a:rPr>
              <a:t>July 17, 2013</a:t>
            </a:r>
            <a:endParaRPr lang="en-US" sz="1400" dirty="0">
              <a:solidFill>
                <a:schemeClr val="accent3">
                  <a:lumMod val="75000"/>
                </a:schemeClr>
              </a:solidFill>
              <a:latin typeface="+mn-lt"/>
            </a:endParaRPr>
          </a:p>
        </p:txBody>
      </p:sp>
      <p:cxnSp>
        <p:nvCxnSpPr>
          <p:cNvPr id="34819" name="Straight Connector 5"/>
          <p:cNvCxnSpPr>
            <a:cxnSpLocks noChangeShapeType="1"/>
          </p:cNvCxnSpPr>
          <p:nvPr/>
        </p:nvCxnSpPr>
        <p:spPr bwMode="auto">
          <a:xfrm>
            <a:off x="222250" y="5105400"/>
            <a:ext cx="6172200" cy="0"/>
          </a:xfrm>
          <a:prstGeom prst="line">
            <a:avLst/>
          </a:prstGeom>
          <a:noFill/>
          <a:ln w="9525" algn="ctr">
            <a:solidFill>
              <a:srgbClr val="222C71"/>
            </a:solidFill>
            <a:round/>
            <a:headEnd/>
            <a:tailEnd/>
          </a:ln>
        </p:spPr>
      </p:cxnSp>
      <p:sp>
        <p:nvSpPr>
          <p:cNvPr id="7" name="Rectangle 6"/>
          <p:cNvSpPr/>
          <p:nvPr/>
        </p:nvSpPr>
        <p:spPr>
          <a:xfrm>
            <a:off x="609600" y="3403600"/>
            <a:ext cx="6553200" cy="954107"/>
          </a:xfrm>
          <a:prstGeom prst="rect">
            <a:avLst/>
          </a:prstGeom>
        </p:spPr>
        <p:txBody>
          <a:bodyPr wrap="square">
            <a:spAutoFit/>
          </a:bodyPr>
          <a:lstStyle/>
          <a:p>
            <a:pPr marL="285750" indent="-285750" fontAlgn="auto">
              <a:spcBef>
                <a:spcPts val="0"/>
              </a:spcBef>
              <a:spcAft>
                <a:spcPts val="0"/>
              </a:spcAft>
              <a:defRPr/>
            </a:pPr>
            <a:r>
              <a:rPr lang="en-US" sz="2800" b="1" dirty="0" smtClean="0">
                <a:solidFill>
                  <a:schemeClr val="accent3">
                    <a:lumMod val="75000"/>
                  </a:schemeClr>
                </a:solidFill>
                <a:latin typeface="+mj-lt"/>
              </a:rPr>
              <a:t>Energy </a:t>
            </a:r>
            <a:r>
              <a:rPr lang="en-US" sz="2800" b="1" dirty="0">
                <a:solidFill>
                  <a:schemeClr val="accent3">
                    <a:lumMod val="75000"/>
                  </a:schemeClr>
                </a:solidFill>
                <a:latin typeface="+mj-lt"/>
              </a:rPr>
              <a:t>Infrastructure </a:t>
            </a:r>
            <a:r>
              <a:rPr lang="en-US" sz="2800" b="1" dirty="0" smtClean="0">
                <a:solidFill>
                  <a:schemeClr val="accent3">
                    <a:lumMod val="75000"/>
                  </a:schemeClr>
                </a:solidFill>
                <a:latin typeface="+mj-lt"/>
              </a:rPr>
              <a:t>and </a:t>
            </a:r>
            <a:r>
              <a:rPr lang="en-US" sz="2800" b="1" dirty="0">
                <a:solidFill>
                  <a:schemeClr val="accent3">
                    <a:lumMod val="75000"/>
                  </a:schemeClr>
                </a:solidFill>
                <a:latin typeface="+mj-lt"/>
              </a:rPr>
              <a:t>Impact </a:t>
            </a:r>
            <a:r>
              <a:rPr lang="en-US" sz="2800" b="1" dirty="0" smtClean="0">
                <a:solidFill>
                  <a:schemeClr val="accent3">
                    <a:lumMod val="75000"/>
                  </a:schemeClr>
                </a:solidFill>
                <a:latin typeface="+mj-lt"/>
              </a:rPr>
              <a:t>Office </a:t>
            </a:r>
          </a:p>
          <a:p>
            <a:pPr marL="742950" lvl="1" indent="-285750" fontAlgn="auto">
              <a:spcBef>
                <a:spcPts val="0"/>
              </a:spcBef>
              <a:spcAft>
                <a:spcPts val="0"/>
              </a:spcAft>
              <a:defRPr/>
            </a:pPr>
            <a:r>
              <a:rPr lang="en-US" sz="2800" b="1" dirty="0" smtClean="0">
                <a:solidFill>
                  <a:schemeClr val="accent3">
                    <a:lumMod val="75000"/>
                  </a:schemeClr>
                </a:solidFill>
                <a:latin typeface="+mj-lt"/>
              </a:rPr>
              <a:t>Grants Program Overview</a:t>
            </a:r>
            <a:endParaRPr lang="en-US" sz="2800" dirty="0">
              <a:solidFill>
                <a:schemeClr val="accent3">
                  <a:lumMod val="75000"/>
                </a:schemeClr>
              </a:solidFill>
              <a:latin typeface="+mj-lt"/>
            </a:endParaRPr>
          </a:p>
        </p:txBody>
      </p:sp>
      <p:pic>
        <p:nvPicPr>
          <p:cNvPr id="34822" name="Picture 8" descr="DTL logo 2011.jpg"/>
          <p:cNvPicPr>
            <a:picLocks noChangeAspect="1" noChangeArrowheads="1"/>
          </p:cNvPicPr>
          <p:nvPr/>
        </p:nvPicPr>
        <p:blipFill>
          <a:blip r:embed="rId3" cstate="print"/>
          <a:srcRect/>
          <a:stretch>
            <a:fillRect/>
          </a:stretch>
        </p:blipFill>
        <p:spPr bwMode="auto">
          <a:xfrm>
            <a:off x="6477000" y="6019800"/>
            <a:ext cx="2438400" cy="609600"/>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0" scaled="1"/>
            <a:tileRect/>
          </a:gradFill>
          <a:ln w="9525">
            <a:noFill/>
            <a:miter lim="800000"/>
            <a:headEnd/>
            <a:tailEnd/>
          </a:ln>
        </p:spPr>
      </p:pic>
      <p:sp>
        <p:nvSpPr>
          <p:cNvPr id="9" name="Title 1"/>
          <p:cNvSpPr txBox="1">
            <a:spLocks/>
          </p:cNvSpPr>
          <p:nvPr/>
        </p:nvSpPr>
        <p:spPr>
          <a:xfrm>
            <a:off x="990600" y="0"/>
            <a:ext cx="8153400" cy="1143000"/>
          </a:xfrm>
          <a:prstGeom prst="rect">
            <a:avLst/>
          </a:prstGeom>
          <a:noFill/>
          <a:effectLst/>
        </p:spPr>
        <p:txBody>
          <a:bodyPr vert="horz"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all" spc="0" normalizeH="0" baseline="0" noProof="0" smtClean="0">
                <a:ln>
                  <a:noFill/>
                </a:ln>
                <a:solidFill>
                  <a:srgbClr val="A4472E"/>
                </a:solidFill>
                <a:effectLst/>
                <a:uLnTx/>
                <a:uFillTx/>
                <a:latin typeface="+mn-lt"/>
                <a:ea typeface="+mj-ea"/>
                <a:cs typeface="+mj-cs"/>
              </a:rPr>
              <a:t>Review Of Grants Awarded To Date</a:t>
            </a:r>
            <a:endParaRPr kumimoji="0" lang="en-US" sz="3600" b="1" i="0" u="none" strike="noStrike" kern="1200" cap="all" spc="0" normalizeH="0" baseline="0" noProof="0" dirty="0" smtClean="0">
              <a:ln>
                <a:noFill/>
              </a:ln>
              <a:solidFill>
                <a:srgbClr val="A4472E"/>
              </a:solidFill>
              <a:effectLst/>
              <a:uLnTx/>
              <a:uFillTx/>
              <a:latin typeface="+mn-lt"/>
              <a:ea typeface="+mj-ea"/>
              <a:cs typeface="+mj-cs"/>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499309A-5AE3-4361-8C50-22FDF1C0234A}" type="slidenum">
              <a:rPr lang="en-US" smtClean="0"/>
              <a:pPr>
                <a:defRPr/>
              </a:pPr>
              <a:t>24</a:t>
            </a:fld>
            <a:endParaRPr lang="en-US" dirty="0"/>
          </a:p>
        </p:txBody>
      </p:sp>
      <p:graphicFrame>
        <p:nvGraphicFramePr>
          <p:cNvPr id="8" name="Chart 7"/>
          <p:cNvGraphicFramePr/>
          <p:nvPr/>
        </p:nvGraphicFramePr>
        <p:xfrm>
          <a:off x="152400" y="304800"/>
          <a:ext cx="8839199" cy="624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499309A-5AE3-4361-8C50-22FDF1C0234A}" type="slidenum">
              <a:rPr lang="en-US" smtClean="0"/>
              <a:pPr>
                <a:defRPr/>
              </a:pPr>
              <a:t>25</a:t>
            </a:fld>
            <a:endParaRPr lang="en-US" dirty="0"/>
          </a:p>
        </p:txBody>
      </p:sp>
      <p:graphicFrame>
        <p:nvGraphicFramePr>
          <p:cNvPr id="4" name="Chart 3"/>
          <p:cNvGraphicFramePr/>
          <p:nvPr/>
        </p:nvGraphicFramePr>
        <p:xfrm>
          <a:off x="0" y="152400"/>
          <a:ext cx="9143999" cy="6324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Slide Number Placeholder 4"/>
          <p:cNvSpPr>
            <a:spLocks noGrp="1"/>
          </p:cNvSpPr>
          <p:nvPr>
            <p:ph type="sldNum" sz="quarter" idx="12"/>
          </p:nvPr>
        </p:nvSpPr>
        <p:spPr/>
        <p:txBody>
          <a:bodyPr/>
          <a:lstStyle/>
          <a:p>
            <a:pPr>
              <a:defRPr/>
            </a:pPr>
            <a:fld id="{2499309A-5AE3-4361-8C50-22FDF1C0234A}" type="slidenum">
              <a:rPr lang="en-US" smtClean="0"/>
              <a:pPr>
                <a:defRPr/>
              </a:pPr>
              <a:t>26</a:t>
            </a:fld>
            <a:endParaRPr lang="en-US" dirty="0"/>
          </a:p>
        </p:txBody>
      </p:sp>
      <p:graphicFrame>
        <p:nvGraphicFramePr>
          <p:cNvPr id="7" name="Chart 6"/>
          <p:cNvGraphicFramePr/>
          <p:nvPr/>
        </p:nvGraphicFramePr>
        <p:xfrm>
          <a:off x="0" y="152400"/>
          <a:ext cx="9143999" cy="6324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499309A-5AE3-4361-8C50-22FDF1C0234A}" type="slidenum">
              <a:rPr lang="en-US" smtClean="0"/>
              <a:pPr>
                <a:defRPr/>
              </a:pPr>
              <a:t>27</a:t>
            </a:fld>
            <a:endParaRPr lang="en-US" dirty="0"/>
          </a:p>
        </p:txBody>
      </p:sp>
      <p:graphicFrame>
        <p:nvGraphicFramePr>
          <p:cNvPr id="5" name="Chart 4"/>
          <p:cNvGraphicFramePr/>
          <p:nvPr/>
        </p:nvGraphicFramePr>
        <p:xfrm>
          <a:off x="76200" y="228600"/>
          <a:ext cx="89916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411288"/>
            <a:ext cx="8153400" cy="4913312"/>
          </a:xfrm>
        </p:spPr>
        <p:txBody>
          <a:bodyPr>
            <a:normAutofit/>
          </a:bodyPr>
          <a:lstStyle/>
          <a:p>
            <a:pPr>
              <a:lnSpc>
                <a:spcPct val="70000"/>
              </a:lnSpc>
              <a:spcAft>
                <a:spcPts val="600"/>
              </a:spcAft>
            </a:pPr>
            <a:r>
              <a:rPr lang="en-US" sz="1600" b="1" dirty="0" smtClean="0">
                <a:solidFill>
                  <a:srgbClr val="A4472E"/>
                </a:solidFill>
              </a:rPr>
              <a:t>Appropriated from the Oil and Gas Impact Grant Fund</a:t>
            </a:r>
          </a:p>
          <a:p>
            <a:pPr lvl="1">
              <a:lnSpc>
                <a:spcPct val="70000"/>
              </a:lnSpc>
              <a:spcAft>
                <a:spcPts val="600"/>
              </a:spcAft>
            </a:pPr>
            <a:r>
              <a:rPr lang="en-US" sz="1500" dirty="0" smtClean="0">
                <a:solidFill>
                  <a:srgbClr val="A4472E"/>
                </a:solidFill>
              </a:rPr>
              <a:t>Schools with Rapid Enrollment Growth	$5,000,000</a:t>
            </a:r>
          </a:p>
          <a:p>
            <a:pPr lvl="1">
              <a:lnSpc>
                <a:spcPct val="70000"/>
              </a:lnSpc>
              <a:spcAft>
                <a:spcPts val="600"/>
              </a:spcAft>
            </a:pPr>
            <a:r>
              <a:rPr lang="en-US" sz="1500" dirty="0" smtClean="0">
                <a:solidFill>
                  <a:srgbClr val="A4472E"/>
                </a:solidFill>
              </a:rPr>
              <a:t>Upper Great Plains Transportation Institute	$350,000</a:t>
            </a:r>
          </a:p>
          <a:p>
            <a:pPr lvl="1">
              <a:lnSpc>
                <a:spcPct val="70000"/>
              </a:lnSpc>
              <a:spcAft>
                <a:spcPts val="600"/>
              </a:spcAft>
            </a:pPr>
            <a:r>
              <a:rPr lang="en-US" sz="1500" dirty="0" smtClean="0">
                <a:solidFill>
                  <a:srgbClr val="A4472E"/>
                </a:solidFill>
              </a:rPr>
              <a:t>Administrative Budget			$354,731</a:t>
            </a:r>
          </a:p>
          <a:p>
            <a:pPr lvl="1">
              <a:lnSpc>
                <a:spcPct val="70000"/>
              </a:lnSpc>
              <a:spcAft>
                <a:spcPts val="600"/>
              </a:spcAft>
              <a:buFont typeface="Verdana" pitchFamily="34" charset="0"/>
              <a:buNone/>
            </a:pPr>
            <a:r>
              <a:rPr lang="en-US" sz="1500" dirty="0" smtClean="0">
                <a:solidFill>
                  <a:srgbClr val="A4472E"/>
                </a:solidFill>
              </a:rPr>
              <a:t>			</a:t>
            </a:r>
            <a:r>
              <a:rPr lang="en-US" sz="1500" b="1" dirty="0" smtClean="0">
                <a:solidFill>
                  <a:srgbClr val="A4472E"/>
                </a:solidFill>
              </a:rPr>
              <a:t>Total Appropriated from the Fund	$5,704,731</a:t>
            </a:r>
          </a:p>
          <a:p>
            <a:pPr>
              <a:lnSpc>
                <a:spcPct val="70000"/>
              </a:lnSpc>
              <a:spcAft>
                <a:spcPts val="600"/>
              </a:spcAft>
            </a:pPr>
            <a:r>
              <a:rPr lang="en-US" sz="1600" b="1" dirty="0" smtClean="0">
                <a:solidFill>
                  <a:srgbClr val="A4472E"/>
                </a:solidFill>
              </a:rPr>
              <a:t>Awarded-to-date	 			$124,295,269</a:t>
            </a:r>
          </a:p>
          <a:p>
            <a:pPr>
              <a:lnSpc>
                <a:spcPct val="70000"/>
              </a:lnSpc>
              <a:buFont typeface="Wingdings 2" pitchFamily="18" charset="2"/>
              <a:buNone/>
            </a:pPr>
            <a:r>
              <a:rPr lang="en-US" sz="1600" dirty="0" smtClean="0">
                <a:solidFill>
                  <a:srgbClr val="A4472E"/>
                </a:solidFill>
              </a:rPr>
              <a:t>	</a:t>
            </a:r>
          </a:p>
          <a:p>
            <a:pPr>
              <a:lnSpc>
                <a:spcPct val="70000"/>
              </a:lnSpc>
              <a:buFont typeface="Wingdings 2" pitchFamily="18" charset="2"/>
              <a:buNone/>
            </a:pPr>
            <a:r>
              <a:rPr lang="en-US" sz="1600" b="1" dirty="0" smtClean="0">
                <a:solidFill>
                  <a:srgbClr val="A4472E"/>
                </a:solidFill>
              </a:rPr>
              <a:t>Total Expenditures From The Oil and Gas Impact Grant Fund	$130,000,000</a:t>
            </a:r>
            <a:endParaRPr lang="en-US" sz="800" b="1" dirty="0" smtClean="0">
              <a:solidFill>
                <a:srgbClr val="A4472E"/>
              </a:solidFill>
            </a:endParaRPr>
          </a:p>
          <a:p>
            <a:pPr>
              <a:lnSpc>
                <a:spcPct val="70000"/>
              </a:lnSpc>
              <a:buFont typeface="Wingdings 2" pitchFamily="18" charset="2"/>
              <a:buNone/>
            </a:pPr>
            <a:endParaRPr lang="en-US" sz="800" b="1" dirty="0" smtClean="0">
              <a:solidFill>
                <a:srgbClr val="A4472E"/>
              </a:solidFill>
            </a:endParaRPr>
          </a:p>
          <a:p>
            <a:pPr>
              <a:lnSpc>
                <a:spcPct val="70000"/>
              </a:lnSpc>
              <a:buFont typeface="Wingdings 2" pitchFamily="18" charset="2"/>
              <a:buNone/>
            </a:pPr>
            <a:r>
              <a:rPr lang="en-US" sz="1200" b="1" dirty="0" smtClean="0">
                <a:solidFill>
                  <a:srgbClr val="A4472E"/>
                </a:solidFill>
              </a:rPr>
              <a:t>Four Counties Emerging into Oil and Gas Production are Eligible for $1,250,000	$5,000,000</a:t>
            </a:r>
          </a:p>
          <a:p>
            <a:pPr>
              <a:lnSpc>
                <a:spcPct val="70000"/>
              </a:lnSpc>
              <a:buFont typeface="Wingdings 2" pitchFamily="18" charset="2"/>
              <a:buNone/>
            </a:pPr>
            <a:r>
              <a:rPr lang="en-US" sz="1200" b="1" dirty="0" smtClean="0">
                <a:solidFill>
                  <a:srgbClr val="A4472E"/>
                </a:solidFill>
              </a:rPr>
              <a:t>	Less than 100,000 barrels in Nov 2011    5 or more rigs in any one month </a:t>
            </a:r>
          </a:p>
          <a:p>
            <a:pPr>
              <a:lnSpc>
                <a:spcPct val="70000"/>
              </a:lnSpc>
              <a:buFont typeface="Wingdings 2" pitchFamily="18" charset="2"/>
              <a:buNone/>
            </a:pPr>
            <a:r>
              <a:rPr lang="en-US" sz="1200" b="1" dirty="0" smtClean="0">
                <a:solidFill>
                  <a:srgbClr val="A4472E"/>
                </a:solidFill>
              </a:rPr>
              <a:t>	None qualified during 2011-2013 Biennium</a:t>
            </a:r>
          </a:p>
        </p:txBody>
      </p:sp>
      <p:sp>
        <p:nvSpPr>
          <p:cNvPr id="6" name="Rectangle 2"/>
          <p:cNvSpPr txBox="1">
            <a:spLocks noChangeArrowheads="1"/>
          </p:cNvSpPr>
          <p:nvPr/>
        </p:nvSpPr>
        <p:spPr>
          <a:xfrm>
            <a:off x="990600" y="0"/>
            <a:ext cx="7772400" cy="1447800"/>
          </a:xfrm>
          <a:prstGeom prst="rect">
            <a:avLst/>
          </a:prstGeom>
          <a:noFill/>
        </p:spPr>
        <p:txBody>
          <a:bodyPr anchor="ctr">
            <a:normAutofit/>
          </a:bodyPr>
          <a:lstStyle/>
          <a:p>
            <a:pPr fontAlgn="auto">
              <a:lnSpc>
                <a:spcPct val="90000"/>
              </a:lnSpc>
              <a:spcAft>
                <a:spcPts val="0"/>
              </a:spcAft>
              <a:defRPr/>
            </a:pPr>
            <a:r>
              <a:rPr lang="en-US" sz="3200" b="1" i="1" dirty="0">
                <a:solidFill>
                  <a:srgbClr val="A4472E"/>
                </a:solidFill>
                <a:latin typeface="+mn-lt"/>
              </a:rPr>
              <a:t>Review Of Oil and Gas Impact Grant Fund for the 2011-2013 Biennium</a:t>
            </a:r>
            <a:endParaRPr lang="en-US" sz="32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pic>
        <p:nvPicPr>
          <p:cNvPr id="94211"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85800"/>
            <a:ext cx="8229600" cy="1143000"/>
          </a:xfrm>
        </p:spPr>
        <p:txBody>
          <a:bodyPr/>
          <a:lstStyle/>
          <a:p>
            <a:pPr algn="ctr" fontAlgn="auto">
              <a:spcAft>
                <a:spcPts val="0"/>
              </a:spcAft>
              <a:defRPr/>
            </a:pPr>
            <a:r>
              <a:rPr lang="en-US" dirty="0" smtClean="0">
                <a:solidFill>
                  <a:srgbClr val="222C71"/>
                </a:solidFill>
              </a:rPr>
              <a:t>Contact Information</a:t>
            </a:r>
          </a:p>
        </p:txBody>
      </p:sp>
      <p:sp>
        <p:nvSpPr>
          <p:cNvPr id="38915" name="Rectangle 3"/>
          <p:cNvSpPr>
            <a:spLocks noGrp="1" noChangeArrowheads="1"/>
          </p:cNvSpPr>
          <p:nvPr>
            <p:ph idx="1"/>
          </p:nvPr>
        </p:nvSpPr>
        <p:spPr>
          <a:xfrm>
            <a:off x="609600" y="3505200"/>
            <a:ext cx="8229600" cy="2286000"/>
          </a:xfrm>
        </p:spPr>
        <p:txBody>
          <a:bodyPr>
            <a:normAutofit fontScale="62500" lnSpcReduction="20000"/>
          </a:bodyPr>
          <a:lstStyle/>
          <a:p>
            <a:pPr marL="365760" indent="-283464" algn="ctr" fontAlgn="auto">
              <a:spcAft>
                <a:spcPts val="0"/>
              </a:spcAft>
              <a:buFontTx/>
              <a:buNone/>
              <a:defRPr/>
            </a:pPr>
            <a:endParaRPr lang="en-US" dirty="0" smtClean="0">
              <a:solidFill>
                <a:schemeClr val="accent6">
                  <a:lumMod val="50000"/>
                </a:schemeClr>
              </a:solidFill>
              <a:hlinkClick r:id="rId3"/>
            </a:endParaRPr>
          </a:p>
          <a:p>
            <a:pPr marL="365760" indent="-283464" algn="ctr" fontAlgn="auto">
              <a:spcAft>
                <a:spcPts val="0"/>
              </a:spcAft>
              <a:buFontTx/>
              <a:buNone/>
              <a:defRPr/>
            </a:pPr>
            <a:r>
              <a:rPr lang="en-US" dirty="0" smtClean="0">
                <a:solidFill>
                  <a:schemeClr val="accent6">
                    <a:lumMod val="50000"/>
                  </a:schemeClr>
                </a:solidFill>
                <a:hlinkClick r:id="rId3"/>
              </a:rPr>
              <a:t>lancegaebe@nd.gov</a:t>
            </a:r>
          </a:p>
          <a:p>
            <a:pPr marL="365760" indent="-283464" algn="ctr" fontAlgn="auto">
              <a:spcAft>
                <a:spcPts val="0"/>
              </a:spcAft>
              <a:buFontTx/>
              <a:buNone/>
              <a:defRPr/>
            </a:pPr>
            <a:r>
              <a:rPr lang="en-US" dirty="0" smtClean="0">
                <a:solidFill>
                  <a:schemeClr val="accent6">
                    <a:lumMod val="50000"/>
                  </a:schemeClr>
                </a:solidFill>
                <a:hlinkClick r:id="rId3"/>
              </a:rPr>
              <a:t>gcfisher@nd.gov</a:t>
            </a:r>
          </a:p>
          <a:p>
            <a:pPr marL="365760" indent="-283464" algn="ctr" fontAlgn="auto">
              <a:spcAft>
                <a:spcPts val="0"/>
              </a:spcAft>
              <a:buFontTx/>
              <a:buNone/>
              <a:defRPr/>
            </a:pPr>
            <a:endParaRPr lang="en-US" dirty="0" smtClean="0">
              <a:solidFill>
                <a:schemeClr val="accent6">
                  <a:lumMod val="50000"/>
                </a:schemeClr>
              </a:solidFill>
              <a:hlinkClick r:id="rId3"/>
            </a:endParaRPr>
          </a:p>
          <a:p>
            <a:pPr marL="365760" indent="-283464" algn="ctr" fontAlgn="auto">
              <a:spcAft>
                <a:spcPts val="0"/>
              </a:spcAft>
              <a:buFontTx/>
              <a:buNone/>
              <a:defRPr/>
            </a:pPr>
            <a:r>
              <a:rPr lang="en-US" dirty="0" smtClean="0">
                <a:solidFill>
                  <a:schemeClr val="accent6">
                    <a:lumMod val="50000"/>
                  </a:schemeClr>
                </a:solidFill>
              </a:rPr>
              <a:t>Energy Impact Office</a:t>
            </a:r>
            <a:endParaRPr lang="en-US" u="sng" dirty="0" smtClean="0">
              <a:solidFill>
                <a:schemeClr val="accent6">
                  <a:lumMod val="50000"/>
                </a:schemeClr>
              </a:solidFill>
              <a:latin typeface="Arial" pitchFamily="34" charset="0"/>
              <a:cs typeface="Arial" pitchFamily="34" charset="0"/>
              <a:hlinkClick r:id="rId3"/>
            </a:endParaRPr>
          </a:p>
          <a:p>
            <a:pPr marL="365760" indent="-283464" algn="ctr" fontAlgn="auto">
              <a:spcAft>
                <a:spcPts val="0"/>
              </a:spcAft>
              <a:buFontTx/>
              <a:buNone/>
              <a:defRPr/>
            </a:pPr>
            <a:r>
              <a:rPr lang="en-US" u="sng" dirty="0" smtClean="0">
                <a:solidFill>
                  <a:schemeClr val="accent6">
                    <a:lumMod val="50000"/>
                  </a:schemeClr>
                </a:solidFill>
              </a:rPr>
              <a:t>www.nd.gov/energyimpact/</a:t>
            </a:r>
          </a:p>
          <a:p>
            <a:pPr marL="365760" indent="-283464" algn="ctr" fontAlgn="auto">
              <a:spcAft>
                <a:spcPts val="0"/>
              </a:spcAft>
              <a:buFontTx/>
              <a:buNone/>
              <a:defRPr/>
            </a:pPr>
            <a:r>
              <a:rPr lang="en-US" dirty="0" smtClean="0">
                <a:solidFill>
                  <a:schemeClr val="accent6">
                    <a:lumMod val="50000"/>
                  </a:schemeClr>
                </a:solidFill>
              </a:rPr>
              <a:t>701-328-2800</a:t>
            </a:r>
          </a:p>
          <a:p>
            <a:pPr marL="365760" indent="-283464" algn="ctr" fontAlgn="auto">
              <a:spcAft>
                <a:spcPts val="0"/>
              </a:spcAft>
              <a:buFontTx/>
              <a:buNone/>
              <a:defRPr/>
            </a:pPr>
            <a:endParaRPr lang="en-US" dirty="0" smtClean="0">
              <a:solidFill>
                <a:srgbClr val="A4472E"/>
              </a:solidFill>
            </a:endParaRPr>
          </a:p>
        </p:txBody>
      </p:sp>
      <p:sp>
        <p:nvSpPr>
          <p:cNvPr id="5" name="Slide Number Placeholder 4"/>
          <p:cNvSpPr>
            <a:spLocks noGrp="1"/>
          </p:cNvSpPr>
          <p:nvPr>
            <p:ph type="sldNum" sz="quarter" idx="12"/>
          </p:nvPr>
        </p:nvSpPr>
        <p:spPr/>
        <p:txBody>
          <a:bodyPr>
            <a:normAutofit fontScale="92500" lnSpcReduction="10000"/>
          </a:bodyPr>
          <a:lstStyle/>
          <a:p>
            <a:pPr>
              <a:defRPr/>
            </a:pPr>
            <a:fld id="{ABB5821B-986E-455F-A164-DD6CA9F69481}" type="slidenum">
              <a:rPr lang="en-US" smtClean="0"/>
              <a:pPr>
                <a:defRPr/>
              </a:pPr>
              <a:t>29</a:t>
            </a:fld>
            <a:endParaRPr lang="en-US" dirty="0"/>
          </a:p>
        </p:txBody>
      </p:sp>
      <p:pic>
        <p:nvPicPr>
          <p:cNvPr id="114691" name="Picture 4" descr="DTL logo 2011.jpg"/>
          <p:cNvPicPr>
            <a:picLocks noChangeAspect="1" noChangeArrowheads="1"/>
          </p:cNvPicPr>
          <p:nvPr/>
        </p:nvPicPr>
        <p:blipFill>
          <a:blip r:embed="rId4" cstate="print"/>
          <a:srcRect/>
          <a:stretch>
            <a:fillRect/>
          </a:stretch>
        </p:blipFill>
        <p:spPr bwMode="auto">
          <a:xfrm>
            <a:off x="2667000" y="1981200"/>
            <a:ext cx="3733800" cy="1447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219200"/>
            <a:ext cx="8153400" cy="4343400"/>
          </a:xfrm>
        </p:spPr>
        <p:txBody>
          <a:bodyPr>
            <a:normAutofit lnSpcReduction="10000"/>
          </a:bodyPr>
          <a:lstStyle/>
          <a:p>
            <a:pPr marL="365760" indent="-283464" fontAlgn="auto">
              <a:spcAft>
                <a:spcPts val="0"/>
              </a:spcAft>
              <a:buFont typeface="Wingdings" pitchFamily="2" charset="2"/>
              <a:buChar char="§"/>
              <a:defRPr/>
            </a:pPr>
            <a:r>
              <a:rPr lang="en-US" dirty="0" smtClean="0">
                <a:solidFill>
                  <a:srgbClr val="A4472E"/>
                </a:solidFill>
              </a:rPr>
              <a:t>The Board of University and School Lands (Land Board)</a:t>
            </a:r>
          </a:p>
          <a:p>
            <a:pPr marL="886968" lvl="2" fontAlgn="auto">
              <a:spcAft>
                <a:spcPts val="0"/>
              </a:spcAft>
              <a:buFont typeface="Wingdings" pitchFamily="2" charset="2"/>
              <a:buChar char="Ø"/>
              <a:defRPr/>
            </a:pPr>
            <a:r>
              <a:rPr lang="en-US" dirty="0" smtClean="0">
                <a:solidFill>
                  <a:srgbClr val="A4472E"/>
                </a:solidFill>
              </a:rPr>
              <a:t>Governor</a:t>
            </a:r>
          </a:p>
          <a:p>
            <a:pPr marL="886968" lvl="2" fontAlgn="auto">
              <a:spcAft>
                <a:spcPts val="0"/>
              </a:spcAft>
              <a:buFont typeface="Wingdings" pitchFamily="2" charset="2"/>
              <a:buChar char="Ø"/>
              <a:defRPr/>
            </a:pPr>
            <a:r>
              <a:rPr lang="en-US" dirty="0" smtClean="0">
                <a:solidFill>
                  <a:srgbClr val="A4472E"/>
                </a:solidFill>
              </a:rPr>
              <a:t>Secretary of State</a:t>
            </a:r>
          </a:p>
          <a:p>
            <a:pPr marL="886968" lvl="2" fontAlgn="auto">
              <a:spcAft>
                <a:spcPts val="0"/>
              </a:spcAft>
              <a:buFont typeface="Wingdings" pitchFamily="2" charset="2"/>
              <a:buChar char="Ø"/>
              <a:defRPr/>
            </a:pPr>
            <a:r>
              <a:rPr lang="en-US" dirty="0" smtClean="0">
                <a:solidFill>
                  <a:srgbClr val="A4472E"/>
                </a:solidFill>
              </a:rPr>
              <a:t>State Treasurer</a:t>
            </a:r>
          </a:p>
          <a:p>
            <a:pPr marL="886968" lvl="2" fontAlgn="auto">
              <a:spcAft>
                <a:spcPts val="0"/>
              </a:spcAft>
              <a:buFont typeface="Wingdings" pitchFamily="2" charset="2"/>
              <a:buChar char="Ø"/>
              <a:defRPr/>
            </a:pPr>
            <a:r>
              <a:rPr lang="en-US" dirty="0" smtClean="0">
                <a:solidFill>
                  <a:srgbClr val="A4472E"/>
                </a:solidFill>
              </a:rPr>
              <a:t>Attorney General</a:t>
            </a:r>
          </a:p>
          <a:p>
            <a:pPr marL="886968" lvl="2" fontAlgn="auto">
              <a:spcAft>
                <a:spcPts val="0"/>
              </a:spcAft>
              <a:buFont typeface="Wingdings" pitchFamily="2" charset="2"/>
              <a:buChar char="Ø"/>
              <a:defRPr/>
            </a:pPr>
            <a:r>
              <a:rPr lang="en-US" dirty="0" smtClean="0">
                <a:solidFill>
                  <a:srgbClr val="A4472E"/>
                </a:solidFill>
              </a:rPr>
              <a:t>Superintendant of Public Instruction</a:t>
            </a:r>
          </a:p>
          <a:p>
            <a:pPr marL="365760" indent="-283464" fontAlgn="auto">
              <a:spcAft>
                <a:spcPts val="0"/>
              </a:spcAft>
              <a:buFont typeface="Wingdings" pitchFamily="2" charset="2"/>
              <a:buChar char="§"/>
              <a:defRPr/>
            </a:pPr>
            <a:r>
              <a:rPr lang="en-US" dirty="0" smtClean="0">
                <a:solidFill>
                  <a:srgbClr val="A4472E"/>
                </a:solidFill>
              </a:rPr>
              <a:t>Authority to Award and Distribute Energy Infrastructure and Impact Grants from the Oil and Gas Impact Grant Fund</a:t>
            </a:r>
          </a:p>
        </p:txBody>
      </p:sp>
      <p:pic>
        <p:nvPicPr>
          <p:cNvPr id="45059"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143000"/>
            <a:ext cx="8153400" cy="4913312"/>
          </a:xfrm>
        </p:spPr>
        <p:txBody>
          <a:bodyPr>
            <a:normAutofit/>
          </a:bodyPr>
          <a:lstStyle/>
          <a:p>
            <a:pPr>
              <a:lnSpc>
                <a:spcPct val="70000"/>
              </a:lnSpc>
              <a:spcAft>
                <a:spcPts val="600"/>
              </a:spcAft>
            </a:pPr>
            <a:r>
              <a:rPr lang="en-US" sz="1600" b="1" dirty="0" smtClean="0">
                <a:solidFill>
                  <a:srgbClr val="A4472E"/>
                </a:solidFill>
              </a:rPr>
              <a:t>Committed to Airports by the Land Board 5/30/2013</a:t>
            </a:r>
          </a:p>
          <a:p>
            <a:pPr lvl="1">
              <a:lnSpc>
                <a:spcPct val="70000"/>
              </a:lnSpc>
              <a:spcAft>
                <a:spcPts val="600"/>
              </a:spcAft>
            </a:pPr>
            <a:r>
              <a:rPr lang="en-US" sz="1100" b="1" dirty="0" smtClean="0">
                <a:solidFill>
                  <a:srgbClr val="A4472E"/>
                </a:solidFill>
              </a:rPr>
              <a:t>Minot International Airport - </a:t>
            </a:r>
            <a:r>
              <a:rPr lang="en-US" sz="1100" dirty="0" smtClean="0"/>
              <a:t>Passenger Terminal , apron, road, equipment bldg, etc.	</a:t>
            </a:r>
            <a:r>
              <a:rPr lang="en-US" sz="1100" b="1" dirty="0" smtClean="0">
                <a:solidFill>
                  <a:srgbClr val="A4472E"/>
                </a:solidFill>
              </a:rPr>
              <a:t>$21,218,395</a:t>
            </a:r>
          </a:p>
          <a:p>
            <a:pPr lvl="1">
              <a:lnSpc>
                <a:spcPct val="70000"/>
              </a:lnSpc>
              <a:spcAft>
                <a:spcPts val="600"/>
              </a:spcAft>
            </a:pPr>
            <a:r>
              <a:rPr lang="en-US" sz="1100" b="1" dirty="0" smtClean="0">
                <a:solidFill>
                  <a:srgbClr val="A4472E"/>
                </a:solidFill>
              </a:rPr>
              <a:t>Dickinson Airport Authority - </a:t>
            </a:r>
            <a:r>
              <a:rPr lang="en-US" sz="1100" dirty="0" smtClean="0">
                <a:solidFill>
                  <a:srgbClr val="A4472E"/>
                </a:solidFill>
              </a:rPr>
              <a:t>Apron Expansion, terminal improvements</a:t>
            </a:r>
            <a:r>
              <a:rPr lang="en-US" sz="1100" b="1" dirty="0" smtClean="0">
                <a:solidFill>
                  <a:srgbClr val="A4472E"/>
                </a:solidFill>
              </a:rPr>
              <a:t> 		$453,652</a:t>
            </a:r>
          </a:p>
          <a:p>
            <a:pPr lvl="1">
              <a:lnSpc>
                <a:spcPct val="70000"/>
              </a:lnSpc>
              <a:spcAft>
                <a:spcPts val="600"/>
              </a:spcAft>
            </a:pPr>
            <a:r>
              <a:rPr lang="en-US" sz="1100" b="1" dirty="0" err="1" smtClean="0">
                <a:solidFill>
                  <a:srgbClr val="A4472E"/>
                </a:solidFill>
              </a:rPr>
              <a:t>Sloulin</a:t>
            </a:r>
            <a:r>
              <a:rPr lang="en-US" sz="1100" b="1" dirty="0" smtClean="0">
                <a:solidFill>
                  <a:srgbClr val="A4472E"/>
                </a:solidFill>
              </a:rPr>
              <a:t> International Airport (Williston) -  </a:t>
            </a:r>
            <a:r>
              <a:rPr lang="en-US" sz="1100" dirty="0" smtClean="0">
                <a:solidFill>
                  <a:srgbClr val="A4472E"/>
                </a:solidFill>
              </a:rPr>
              <a:t>General Aviation Primary Guiding Documents 	</a:t>
            </a:r>
            <a:r>
              <a:rPr lang="en-US" sz="1100" b="1" dirty="0" smtClean="0">
                <a:solidFill>
                  <a:srgbClr val="A4472E"/>
                </a:solidFill>
              </a:rPr>
              <a:t>$117,032</a:t>
            </a:r>
          </a:p>
          <a:p>
            <a:pPr lvl="1">
              <a:lnSpc>
                <a:spcPct val="70000"/>
              </a:lnSpc>
              <a:spcAft>
                <a:spcPts val="600"/>
              </a:spcAft>
            </a:pPr>
            <a:r>
              <a:rPr lang="en-US" sz="1100" b="1" dirty="0" smtClean="0">
                <a:solidFill>
                  <a:srgbClr val="A4472E"/>
                </a:solidFill>
              </a:rPr>
              <a:t>Bowman County Airport Authority - </a:t>
            </a:r>
            <a:r>
              <a:rPr lang="en-US" sz="1100" dirty="0" smtClean="0">
                <a:solidFill>
                  <a:srgbClr val="A4472E"/>
                </a:solidFill>
              </a:rPr>
              <a:t>Construction of New Bowman Municipal Airport 	</a:t>
            </a:r>
            <a:r>
              <a:rPr lang="en-US" sz="1100" b="1" dirty="0" smtClean="0">
                <a:solidFill>
                  <a:srgbClr val="A4472E"/>
                </a:solidFill>
              </a:rPr>
              <a:t>$875,000</a:t>
            </a:r>
          </a:p>
          <a:p>
            <a:pPr lvl="1">
              <a:lnSpc>
                <a:spcPct val="70000"/>
              </a:lnSpc>
              <a:spcAft>
                <a:spcPts val="600"/>
              </a:spcAft>
            </a:pPr>
            <a:r>
              <a:rPr lang="en-US" sz="1100" b="1" dirty="0" smtClean="0">
                <a:solidFill>
                  <a:srgbClr val="A4472E"/>
                </a:solidFill>
              </a:rPr>
              <a:t>Crosby Airport Authority -  </a:t>
            </a:r>
            <a:r>
              <a:rPr lang="en-US" sz="1100" dirty="0" smtClean="0">
                <a:solidFill>
                  <a:srgbClr val="A4472E"/>
                </a:solidFill>
              </a:rPr>
              <a:t>Apron / Lighting Rehabilitation 			</a:t>
            </a:r>
            <a:r>
              <a:rPr lang="en-US" sz="1100" b="1" dirty="0" smtClean="0">
                <a:solidFill>
                  <a:srgbClr val="A4472E"/>
                </a:solidFill>
              </a:rPr>
              <a:t>$1,002,500</a:t>
            </a:r>
          </a:p>
          <a:p>
            <a:pPr lvl="1">
              <a:lnSpc>
                <a:spcPct val="70000"/>
              </a:lnSpc>
              <a:spcAft>
                <a:spcPts val="600"/>
              </a:spcAft>
            </a:pPr>
            <a:r>
              <a:rPr lang="en-US" sz="1100" b="1" dirty="0" smtClean="0">
                <a:solidFill>
                  <a:srgbClr val="A4472E"/>
                </a:solidFill>
              </a:rPr>
              <a:t>Kenmare Municipal Airport Authority - </a:t>
            </a:r>
            <a:r>
              <a:rPr lang="en-US" sz="1100" dirty="0" smtClean="0">
                <a:solidFill>
                  <a:srgbClr val="A4472E"/>
                </a:solidFill>
              </a:rPr>
              <a:t>Rehabilitate Runway, Taxiway, Apron		</a:t>
            </a:r>
            <a:r>
              <a:rPr lang="en-US" sz="1100" b="1" dirty="0" smtClean="0">
                <a:solidFill>
                  <a:srgbClr val="A4472E"/>
                </a:solidFill>
              </a:rPr>
              <a:t>$185,819</a:t>
            </a:r>
          </a:p>
          <a:p>
            <a:pPr lvl="1">
              <a:lnSpc>
                <a:spcPct val="70000"/>
              </a:lnSpc>
              <a:spcAft>
                <a:spcPts val="600"/>
              </a:spcAft>
            </a:pPr>
            <a:r>
              <a:rPr lang="en-US" sz="1100" b="1" dirty="0" smtClean="0">
                <a:solidFill>
                  <a:srgbClr val="A4472E"/>
                </a:solidFill>
              </a:rPr>
              <a:t>Killdeer Municipal Airport </a:t>
            </a:r>
            <a:r>
              <a:rPr lang="en-US" sz="1100" dirty="0" smtClean="0">
                <a:solidFill>
                  <a:srgbClr val="A4472E"/>
                </a:solidFill>
              </a:rPr>
              <a:t>- Runway Design 				</a:t>
            </a:r>
            <a:r>
              <a:rPr lang="en-US" sz="1100" b="1" dirty="0" smtClean="0">
                <a:solidFill>
                  <a:srgbClr val="A4472E"/>
                </a:solidFill>
              </a:rPr>
              <a:t>$128,274</a:t>
            </a:r>
          </a:p>
          <a:p>
            <a:pPr lvl="1">
              <a:lnSpc>
                <a:spcPct val="70000"/>
              </a:lnSpc>
              <a:spcAft>
                <a:spcPts val="600"/>
              </a:spcAft>
            </a:pPr>
            <a:r>
              <a:rPr lang="en-US" sz="1100" b="1" dirty="0" smtClean="0">
                <a:solidFill>
                  <a:srgbClr val="A4472E"/>
                </a:solidFill>
              </a:rPr>
              <a:t>Mohall Airport Authority - </a:t>
            </a:r>
            <a:r>
              <a:rPr lang="en-US" sz="1100" dirty="0" smtClean="0">
                <a:solidFill>
                  <a:srgbClr val="A4472E"/>
                </a:solidFill>
              </a:rPr>
              <a:t>Airport Fueling System 				</a:t>
            </a:r>
            <a:r>
              <a:rPr lang="en-US" sz="1100" b="1" dirty="0" smtClean="0">
                <a:solidFill>
                  <a:srgbClr val="A4472E"/>
                </a:solidFill>
              </a:rPr>
              <a:t>$128,250</a:t>
            </a:r>
          </a:p>
          <a:p>
            <a:pPr lvl="1">
              <a:lnSpc>
                <a:spcPct val="70000"/>
              </a:lnSpc>
              <a:spcAft>
                <a:spcPts val="600"/>
              </a:spcAft>
            </a:pPr>
            <a:r>
              <a:rPr lang="en-US" sz="1100" b="1" dirty="0" smtClean="0">
                <a:solidFill>
                  <a:srgbClr val="A4472E"/>
                </a:solidFill>
              </a:rPr>
              <a:t>New Town Airport Authority - </a:t>
            </a:r>
            <a:r>
              <a:rPr lang="en-US" sz="1100" dirty="0" smtClean="0">
                <a:solidFill>
                  <a:srgbClr val="A4472E"/>
                </a:solidFill>
              </a:rPr>
              <a:t>Runway Reconstruction 			</a:t>
            </a:r>
            <a:r>
              <a:rPr lang="en-US" sz="1100" b="1" dirty="0" smtClean="0">
                <a:solidFill>
                  <a:srgbClr val="A4472E"/>
                </a:solidFill>
              </a:rPr>
              <a:t>$90,838</a:t>
            </a:r>
          </a:p>
          <a:p>
            <a:pPr lvl="1">
              <a:lnSpc>
                <a:spcPct val="70000"/>
              </a:lnSpc>
              <a:spcAft>
                <a:spcPts val="600"/>
              </a:spcAft>
            </a:pPr>
            <a:r>
              <a:rPr lang="en-US" sz="1100" b="1" dirty="0" smtClean="0">
                <a:solidFill>
                  <a:srgbClr val="A4472E"/>
                </a:solidFill>
              </a:rPr>
              <a:t>Stanley Municipal Airport Authority -  </a:t>
            </a:r>
            <a:r>
              <a:rPr lang="en-US" sz="1100" dirty="0" smtClean="0">
                <a:solidFill>
                  <a:srgbClr val="A4472E"/>
                </a:solidFill>
              </a:rPr>
              <a:t>Apron/Condensed Environment Assessment 	</a:t>
            </a:r>
            <a:r>
              <a:rPr lang="en-US" sz="1100" b="1" dirty="0" smtClean="0">
                <a:solidFill>
                  <a:srgbClr val="A4472E"/>
                </a:solidFill>
              </a:rPr>
              <a:t>$198,000</a:t>
            </a:r>
          </a:p>
          <a:p>
            <a:pPr lvl="1">
              <a:lnSpc>
                <a:spcPct val="70000"/>
              </a:lnSpc>
              <a:spcAft>
                <a:spcPts val="600"/>
              </a:spcAft>
            </a:pPr>
            <a:r>
              <a:rPr lang="en-US" sz="1100" b="1" dirty="0" smtClean="0">
                <a:solidFill>
                  <a:srgbClr val="A4472E"/>
                </a:solidFill>
              </a:rPr>
              <a:t>Tioga Airport Authority -  </a:t>
            </a:r>
            <a:r>
              <a:rPr lang="en-US" sz="1100" dirty="0" smtClean="0">
                <a:solidFill>
                  <a:srgbClr val="A4472E"/>
                </a:solidFill>
              </a:rPr>
              <a:t>Airport Fueling System 				</a:t>
            </a:r>
            <a:r>
              <a:rPr lang="en-US" sz="1100" b="1" dirty="0" smtClean="0">
                <a:solidFill>
                  <a:srgbClr val="A4472E"/>
                </a:solidFill>
              </a:rPr>
              <a:t>$120,000</a:t>
            </a:r>
          </a:p>
          <a:p>
            <a:pPr lvl="1">
              <a:lnSpc>
                <a:spcPct val="70000"/>
              </a:lnSpc>
              <a:spcAft>
                <a:spcPts val="600"/>
              </a:spcAft>
            </a:pPr>
            <a:r>
              <a:rPr lang="en-US" sz="1100" b="1" dirty="0" smtClean="0">
                <a:solidFill>
                  <a:srgbClr val="A4472E"/>
                </a:solidFill>
              </a:rPr>
              <a:t>Watford City Municipal Airport Authority  -  </a:t>
            </a:r>
            <a:r>
              <a:rPr lang="en-US" sz="1100" dirty="0" smtClean="0">
                <a:solidFill>
                  <a:srgbClr val="A4472E"/>
                </a:solidFill>
              </a:rPr>
              <a:t>Apron Reconstruction Phase II 		</a:t>
            </a:r>
            <a:r>
              <a:rPr lang="en-US" sz="1100" b="1" dirty="0" smtClean="0">
                <a:solidFill>
                  <a:srgbClr val="A4472E"/>
                </a:solidFill>
              </a:rPr>
              <a:t>$1,080,000</a:t>
            </a:r>
          </a:p>
          <a:p>
            <a:pPr lvl="1">
              <a:lnSpc>
                <a:spcPct val="70000"/>
              </a:lnSpc>
              <a:spcAft>
                <a:spcPts val="600"/>
              </a:spcAft>
              <a:buNone/>
            </a:pPr>
            <a:r>
              <a:rPr lang="en-US" sz="1100" b="1" dirty="0" smtClean="0">
                <a:solidFill>
                  <a:srgbClr val="A4472E"/>
                </a:solidFill>
              </a:rPr>
              <a:t>								-----------------------</a:t>
            </a:r>
          </a:p>
          <a:p>
            <a:pPr lvl="1">
              <a:lnSpc>
                <a:spcPct val="70000"/>
              </a:lnSpc>
              <a:spcAft>
                <a:spcPts val="600"/>
              </a:spcAft>
              <a:buNone/>
            </a:pPr>
            <a:r>
              <a:rPr lang="en-US" sz="1100" b="1" dirty="0" smtClean="0">
                <a:solidFill>
                  <a:srgbClr val="A4472E"/>
                </a:solidFill>
              </a:rPr>
              <a:t>								$25,597,760</a:t>
            </a:r>
          </a:p>
          <a:p>
            <a:pPr>
              <a:lnSpc>
                <a:spcPct val="70000"/>
              </a:lnSpc>
              <a:spcAft>
                <a:spcPts val="600"/>
              </a:spcAft>
            </a:pPr>
            <a:r>
              <a:rPr lang="en-US" sz="1600" b="1" dirty="0" smtClean="0">
                <a:solidFill>
                  <a:srgbClr val="A4472E"/>
                </a:solidFill>
              </a:rPr>
              <a:t>Committed to Counties for Dust Suppression by the Land Board 5/30/2013</a:t>
            </a:r>
          </a:p>
          <a:p>
            <a:pPr lvl="1">
              <a:lnSpc>
                <a:spcPct val="70000"/>
              </a:lnSpc>
              <a:spcAft>
                <a:spcPts val="600"/>
              </a:spcAft>
            </a:pPr>
            <a:r>
              <a:rPr lang="en-US" sz="1100" dirty="0" smtClean="0">
                <a:solidFill>
                  <a:srgbClr val="A4472E"/>
                </a:solidFill>
              </a:rPr>
              <a:t>Bowman County						</a:t>
            </a:r>
            <a:r>
              <a:rPr lang="en-US" sz="1100" b="1" dirty="0" smtClean="0">
                <a:solidFill>
                  <a:srgbClr val="A4472E"/>
                </a:solidFill>
              </a:rPr>
              <a:t>$1,000,000</a:t>
            </a:r>
          </a:p>
          <a:p>
            <a:pPr lvl="1">
              <a:lnSpc>
                <a:spcPct val="70000"/>
              </a:lnSpc>
              <a:spcAft>
                <a:spcPts val="600"/>
              </a:spcAft>
            </a:pPr>
            <a:r>
              <a:rPr lang="en-US" sz="1100" dirty="0" smtClean="0">
                <a:solidFill>
                  <a:srgbClr val="A4472E"/>
                </a:solidFill>
              </a:rPr>
              <a:t>Dunn County						</a:t>
            </a:r>
            <a:r>
              <a:rPr lang="en-US" sz="1100" b="1" dirty="0" smtClean="0">
                <a:solidFill>
                  <a:srgbClr val="A4472E"/>
                </a:solidFill>
              </a:rPr>
              <a:t>$1,000,000</a:t>
            </a:r>
          </a:p>
          <a:p>
            <a:pPr lvl="1">
              <a:lnSpc>
                <a:spcPct val="70000"/>
              </a:lnSpc>
              <a:spcAft>
                <a:spcPts val="600"/>
              </a:spcAft>
            </a:pPr>
            <a:r>
              <a:rPr lang="en-US" sz="1100" dirty="0" smtClean="0">
                <a:solidFill>
                  <a:srgbClr val="A4472E"/>
                </a:solidFill>
              </a:rPr>
              <a:t>Mountrail County						</a:t>
            </a:r>
            <a:r>
              <a:rPr lang="en-US" sz="1100" b="1" dirty="0" smtClean="0">
                <a:solidFill>
                  <a:srgbClr val="A4472E"/>
                </a:solidFill>
              </a:rPr>
              <a:t>$1,000,000</a:t>
            </a:r>
          </a:p>
          <a:p>
            <a:pPr lvl="1">
              <a:lnSpc>
                <a:spcPct val="70000"/>
              </a:lnSpc>
              <a:spcAft>
                <a:spcPts val="600"/>
              </a:spcAft>
              <a:buNone/>
            </a:pPr>
            <a:r>
              <a:rPr lang="en-US" sz="1100" b="1" dirty="0" smtClean="0">
                <a:solidFill>
                  <a:srgbClr val="A4472E"/>
                </a:solidFill>
              </a:rPr>
              <a:t>								 -----------------------</a:t>
            </a:r>
          </a:p>
          <a:p>
            <a:pPr lvl="1">
              <a:lnSpc>
                <a:spcPct val="70000"/>
              </a:lnSpc>
              <a:spcAft>
                <a:spcPts val="600"/>
              </a:spcAft>
              <a:buNone/>
            </a:pPr>
            <a:r>
              <a:rPr lang="en-US" sz="1100" b="1" dirty="0" smtClean="0">
                <a:solidFill>
                  <a:srgbClr val="A4472E"/>
                </a:solidFill>
              </a:rPr>
              <a:t>								$3,000,000</a:t>
            </a:r>
          </a:p>
        </p:txBody>
      </p:sp>
      <p:sp>
        <p:nvSpPr>
          <p:cNvPr id="6" name="Rectangle 2"/>
          <p:cNvSpPr txBox="1">
            <a:spLocks noChangeArrowheads="1"/>
          </p:cNvSpPr>
          <p:nvPr/>
        </p:nvSpPr>
        <p:spPr>
          <a:xfrm>
            <a:off x="990600" y="0"/>
            <a:ext cx="7772400" cy="1447800"/>
          </a:xfrm>
          <a:prstGeom prst="rect">
            <a:avLst/>
          </a:prstGeom>
          <a:noFill/>
        </p:spPr>
        <p:txBody>
          <a:bodyPr anchor="ctr">
            <a:normAutofit/>
          </a:bodyPr>
          <a:lstStyle/>
          <a:p>
            <a:pPr fontAlgn="auto">
              <a:lnSpc>
                <a:spcPct val="90000"/>
              </a:lnSpc>
              <a:spcAft>
                <a:spcPts val="0"/>
              </a:spcAft>
              <a:defRPr/>
            </a:pPr>
            <a:r>
              <a:rPr lang="en-US" sz="3200" b="1" i="1" dirty="0">
                <a:solidFill>
                  <a:srgbClr val="A4472E"/>
                </a:solidFill>
                <a:latin typeface="+mn-lt"/>
              </a:rPr>
              <a:t>Review Of Oil and Gas Impact Grant Fund </a:t>
            </a:r>
            <a:r>
              <a:rPr lang="en-US" sz="3200" b="1" i="1" dirty="0" smtClean="0">
                <a:solidFill>
                  <a:srgbClr val="A4472E"/>
                </a:solidFill>
                <a:latin typeface="+mn-lt"/>
              </a:rPr>
              <a:t>Commitments for </a:t>
            </a:r>
            <a:r>
              <a:rPr lang="en-US" sz="3200" b="1" i="1" dirty="0">
                <a:solidFill>
                  <a:srgbClr val="A4472E"/>
                </a:solidFill>
                <a:latin typeface="+mn-lt"/>
              </a:rPr>
              <a:t>the </a:t>
            </a:r>
            <a:r>
              <a:rPr lang="en-US" sz="3200" b="1" i="1" dirty="0" smtClean="0">
                <a:solidFill>
                  <a:srgbClr val="A4472E"/>
                </a:solidFill>
                <a:latin typeface="+mn-lt"/>
              </a:rPr>
              <a:t>2013-2015 </a:t>
            </a:r>
            <a:r>
              <a:rPr lang="en-US" sz="3200" b="1" i="1" dirty="0">
                <a:solidFill>
                  <a:srgbClr val="A4472E"/>
                </a:solidFill>
                <a:latin typeface="+mn-lt"/>
              </a:rPr>
              <a:t>Biennium</a:t>
            </a:r>
            <a:endParaRPr lang="en-US" sz="32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pic>
        <p:nvPicPr>
          <p:cNvPr id="94211"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143000"/>
            <a:ext cx="8153400" cy="4913312"/>
          </a:xfrm>
        </p:spPr>
        <p:txBody>
          <a:bodyPr>
            <a:normAutofit/>
          </a:bodyPr>
          <a:lstStyle/>
          <a:p>
            <a:pPr>
              <a:lnSpc>
                <a:spcPct val="70000"/>
              </a:lnSpc>
              <a:spcAft>
                <a:spcPts val="600"/>
              </a:spcAft>
            </a:pPr>
            <a:r>
              <a:rPr lang="en-US" sz="1600" b="1" dirty="0" smtClean="0">
                <a:solidFill>
                  <a:srgbClr val="A4472E"/>
                </a:solidFill>
              </a:rPr>
              <a:t>Committed to Hub Cities for Infrastructure Projects by the Land Board 5/30/2013</a:t>
            </a:r>
          </a:p>
          <a:p>
            <a:pPr>
              <a:buFont typeface="Arial" pitchFamily="34" charset="0"/>
              <a:buChar char="•"/>
            </a:pPr>
            <a:r>
              <a:rPr lang="en-US" sz="1100" b="1" dirty="0" smtClean="0">
                <a:solidFill>
                  <a:srgbClr val="A4472E"/>
                </a:solidFill>
              </a:rPr>
              <a:t>City of Dickinson</a:t>
            </a:r>
            <a:r>
              <a:rPr lang="en-US" sz="1100" dirty="0" smtClean="0">
                <a:solidFill>
                  <a:srgbClr val="A4472E"/>
                </a:solidFill>
              </a:rPr>
              <a:t> - West Lift station &amp; Force main to serve West Ridge, </a:t>
            </a:r>
            <a:r>
              <a:rPr lang="en-US" sz="1100" dirty="0" err="1" smtClean="0">
                <a:solidFill>
                  <a:srgbClr val="A4472E"/>
                </a:solidFill>
              </a:rPr>
              <a:t>Pinecrest</a:t>
            </a:r>
            <a:r>
              <a:rPr lang="en-US" sz="1100" dirty="0" smtClean="0">
                <a:solidFill>
                  <a:srgbClr val="A4472E"/>
                </a:solidFill>
              </a:rPr>
              <a:t>, diesel 		</a:t>
            </a:r>
            <a:r>
              <a:rPr lang="en-US" sz="1100" b="1" dirty="0" smtClean="0">
                <a:solidFill>
                  <a:srgbClr val="A4472E"/>
                </a:solidFill>
              </a:rPr>
              <a:t>$7,000,000</a:t>
            </a:r>
          </a:p>
          <a:p>
            <a:pPr>
              <a:buFont typeface="Arial" pitchFamily="34" charset="0"/>
              <a:buChar char="•"/>
            </a:pPr>
            <a:r>
              <a:rPr lang="en-US" sz="1100" dirty="0" smtClean="0">
                <a:solidFill>
                  <a:srgbClr val="A4472E"/>
                </a:solidFill>
              </a:rPr>
              <a:t>			refinery and the City of South Heart</a:t>
            </a:r>
          </a:p>
          <a:p>
            <a:pPr>
              <a:buFont typeface="Arial" pitchFamily="34" charset="0"/>
              <a:buChar char="•"/>
            </a:pPr>
            <a:r>
              <a:rPr lang="en-US" sz="1100" b="1" dirty="0" smtClean="0">
                <a:solidFill>
                  <a:srgbClr val="A4472E"/>
                </a:solidFill>
              </a:rPr>
              <a:t>City of Minot</a:t>
            </a:r>
            <a:r>
              <a:rPr lang="en-US" sz="1100" dirty="0" smtClean="0">
                <a:solidFill>
                  <a:srgbClr val="A4472E"/>
                </a:solidFill>
              </a:rPr>
              <a:t> - PROVIDE TRUNK SANITARY SEWER CAPACITY TO OVER 8,343 ACRES OF 		</a:t>
            </a:r>
            <a:r>
              <a:rPr lang="en-US" sz="1100" b="1" dirty="0" smtClean="0">
                <a:solidFill>
                  <a:srgbClr val="A4472E"/>
                </a:solidFill>
              </a:rPr>
              <a:t>$5,000,000</a:t>
            </a:r>
          </a:p>
          <a:p>
            <a:pPr>
              <a:buFont typeface="Arial" pitchFamily="34" charset="0"/>
              <a:buChar char="•"/>
            </a:pPr>
            <a:r>
              <a:rPr lang="en-US" sz="1100" dirty="0" smtClean="0">
                <a:solidFill>
                  <a:srgbClr val="A4472E"/>
                </a:solidFill>
              </a:rPr>
              <a:t>			LAND SUPPORTING CONTINUED CITY GROWTH.</a:t>
            </a:r>
          </a:p>
          <a:p>
            <a:pPr>
              <a:buFont typeface="Arial" pitchFamily="34" charset="0"/>
              <a:buChar char="•"/>
            </a:pPr>
            <a:r>
              <a:rPr lang="en-US" sz="1100" b="1" dirty="0" smtClean="0">
                <a:solidFill>
                  <a:srgbClr val="A4472E"/>
                </a:solidFill>
              </a:rPr>
              <a:t>City of Williston</a:t>
            </a:r>
            <a:r>
              <a:rPr lang="en-US" sz="1100" dirty="0" smtClean="0">
                <a:solidFill>
                  <a:srgbClr val="A4472E"/>
                </a:solidFill>
              </a:rPr>
              <a:t> - SEWER PLANT UPGRADE				</a:t>
            </a:r>
            <a:r>
              <a:rPr lang="en-US" sz="1100" b="1" dirty="0" smtClean="0">
                <a:solidFill>
                  <a:srgbClr val="A4472E"/>
                </a:solidFill>
              </a:rPr>
              <a:t>$2,000,000</a:t>
            </a:r>
          </a:p>
          <a:p>
            <a:pPr>
              <a:buNone/>
            </a:pPr>
            <a:r>
              <a:rPr lang="en-US" sz="1100" b="1" dirty="0" smtClean="0">
                <a:solidFill>
                  <a:srgbClr val="A4472E"/>
                </a:solidFill>
              </a:rPr>
              <a:t>								----------------------</a:t>
            </a:r>
          </a:p>
          <a:p>
            <a:pPr>
              <a:buNone/>
            </a:pPr>
            <a:r>
              <a:rPr lang="en-US" sz="1100" b="1" dirty="0" smtClean="0">
                <a:solidFill>
                  <a:srgbClr val="A4472E"/>
                </a:solidFill>
              </a:rPr>
              <a:t>								$14,000,000</a:t>
            </a:r>
          </a:p>
          <a:p>
            <a:pPr>
              <a:buNone/>
            </a:pPr>
            <a:endParaRPr lang="en-US" sz="1100" b="1" dirty="0" smtClean="0">
              <a:solidFill>
                <a:srgbClr val="A4472E"/>
              </a:solidFill>
            </a:endParaRPr>
          </a:p>
          <a:p>
            <a:pPr>
              <a:lnSpc>
                <a:spcPct val="70000"/>
              </a:lnSpc>
              <a:spcAft>
                <a:spcPts val="600"/>
              </a:spcAft>
            </a:pPr>
            <a:r>
              <a:rPr lang="en-US" sz="1600" b="1" dirty="0" smtClean="0">
                <a:solidFill>
                  <a:srgbClr val="A4472E"/>
                </a:solidFill>
              </a:rPr>
              <a:t>Committed to Non-Hub Cities for Infrastructure Projects by the Land Board 6/27/2013</a:t>
            </a:r>
          </a:p>
          <a:p>
            <a:pPr>
              <a:buFont typeface="Arial" pitchFamily="34" charset="0"/>
              <a:buChar char="•"/>
            </a:pPr>
            <a:r>
              <a:rPr lang="en-US" sz="1100" b="1" dirty="0" smtClean="0">
                <a:solidFill>
                  <a:srgbClr val="A4472E"/>
                </a:solidFill>
              </a:rPr>
              <a:t>CITY OF ALEXANDER </a:t>
            </a:r>
            <a:r>
              <a:rPr lang="en-US" sz="1100" dirty="0" smtClean="0">
                <a:solidFill>
                  <a:srgbClr val="A4472E"/>
                </a:solidFill>
              </a:rPr>
              <a:t>- Water and sewer infrastructure resulting from energy-related growth, 	</a:t>
            </a:r>
            <a:r>
              <a:rPr lang="en-US" sz="1100" b="1" dirty="0" smtClean="0">
                <a:solidFill>
                  <a:srgbClr val="A4472E"/>
                </a:solidFill>
              </a:rPr>
              <a:t>$5,000,000</a:t>
            </a:r>
          </a:p>
          <a:p>
            <a:pPr>
              <a:buFont typeface="Arial" pitchFamily="34" charset="0"/>
              <a:buChar char="•"/>
            </a:pPr>
            <a:r>
              <a:rPr lang="en-US" sz="1100" dirty="0" smtClean="0">
                <a:solidFill>
                  <a:srgbClr val="A4472E"/>
                </a:solidFill>
              </a:rPr>
              <a:t>			excludes road related costs 	</a:t>
            </a:r>
          </a:p>
          <a:p>
            <a:pPr>
              <a:buFont typeface="Arial" pitchFamily="34" charset="0"/>
              <a:buChar char="•"/>
            </a:pPr>
            <a:r>
              <a:rPr lang="en-US" sz="1100" b="1" dirty="0" smtClean="0">
                <a:solidFill>
                  <a:srgbClr val="A4472E"/>
                </a:solidFill>
              </a:rPr>
              <a:t>CITY OF BEACH </a:t>
            </a:r>
            <a:r>
              <a:rPr lang="en-US" sz="1100" dirty="0" smtClean="0">
                <a:solidFill>
                  <a:srgbClr val="A4472E"/>
                </a:solidFill>
              </a:rPr>
              <a:t>- New sewage lagoon construction 				</a:t>
            </a:r>
            <a:r>
              <a:rPr lang="en-US" sz="1100" b="1" dirty="0" smtClean="0">
                <a:solidFill>
                  <a:srgbClr val="A4472E"/>
                </a:solidFill>
              </a:rPr>
              <a:t>$1,665,600</a:t>
            </a:r>
          </a:p>
          <a:p>
            <a:pPr>
              <a:buFont typeface="Arial" pitchFamily="34" charset="0"/>
              <a:buChar char="•"/>
            </a:pPr>
            <a:r>
              <a:rPr lang="en-US" sz="1100" b="1" dirty="0" smtClean="0">
                <a:solidFill>
                  <a:srgbClr val="A4472E"/>
                </a:solidFill>
              </a:rPr>
              <a:t>CITY OF BELFIELD </a:t>
            </a:r>
            <a:r>
              <a:rPr lang="en-US" sz="1100" dirty="0" smtClean="0">
                <a:solidFill>
                  <a:srgbClr val="A4472E"/>
                </a:solidFill>
              </a:rPr>
              <a:t>- $1.7478M for lagoon, $2.480M for water tower, remaining for 		</a:t>
            </a:r>
            <a:r>
              <a:rPr lang="en-US" sz="1100" b="1" dirty="0" smtClean="0">
                <a:solidFill>
                  <a:srgbClr val="A4472E"/>
                </a:solidFill>
              </a:rPr>
              <a:t>$4,791,420 </a:t>
            </a:r>
            <a:r>
              <a:rPr lang="en-US" sz="1100" dirty="0" smtClean="0">
                <a:solidFill>
                  <a:srgbClr val="A4472E"/>
                </a:solidFill>
              </a:rPr>
              <a:t>	</a:t>
            </a:r>
          </a:p>
          <a:p>
            <a:pPr>
              <a:buFont typeface="Arial" pitchFamily="34" charset="0"/>
              <a:buChar char="•"/>
            </a:pPr>
            <a:r>
              <a:rPr lang="en-US" sz="1100" b="1" dirty="0" smtClean="0">
                <a:solidFill>
                  <a:srgbClr val="A4472E"/>
                </a:solidFill>
              </a:rPr>
              <a:t>CITY OF BOTTINEAU</a:t>
            </a:r>
            <a:r>
              <a:rPr lang="en-US" sz="1100" dirty="0" smtClean="0">
                <a:solidFill>
                  <a:srgbClr val="A4472E"/>
                </a:solidFill>
              </a:rPr>
              <a:t> - New trunk sewer line to support growth 			</a:t>
            </a:r>
            <a:r>
              <a:rPr lang="en-US" sz="1100" b="1" dirty="0" smtClean="0">
                <a:solidFill>
                  <a:srgbClr val="A4472E"/>
                </a:solidFill>
              </a:rPr>
              <a:t>$5,983</a:t>
            </a:r>
          </a:p>
          <a:p>
            <a:pPr>
              <a:buFont typeface="Arial" pitchFamily="34" charset="0"/>
              <a:buChar char="•"/>
            </a:pPr>
            <a:r>
              <a:rPr lang="en-US" sz="1100" dirty="0" smtClean="0">
                <a:solidFill>
                  <a:srgbClr val="A4472E"/>
                </a:solidFill>
              </a:rPr>
              <a:t>			($154,017 awarded previously with remaining 2011-2013 funding)</a:t>
            </a:r>
          </a:p>
          <a:p>
            <a:pPr>
              <a:buFont typeface="Arial" pitchFamily="34" charset="0"/>
              <a:buChar char="•"/>
            </a:pPr>
            <a:r>
              <a:rPr lang="en-US" sz="1100" b="1" dirty="0" smtClean="0">
                <a:solidFill>
                  <a:srgbClr val="A4472E"/>
                </a:solidFill>
              </a:rPr>
              <a:t>CITY OF BOTTINEAU </a:t>
            </a:r>
            <a:r>
              <a:rPr lang="en-US" sz="1100" dirty="0" smtClean="0">
                <a:solidFill>
                  <a:srgbClr val="A4472E"/>
                </a:solidFill>
              </a:rPr>
              <a:t>- Water transmission extension to support new development and 		</a:t>
            </a:r>
            <a:r>
              <a:rPr lang="en-US" sz="1100" b="1" dirty="0" smtClean="0">
                <a:solidFill>
                  <a:srgbClr val="A4472E"/>
                </a:solidFill>
              </a:rPr>
              <a:t>$160,000</a:t>
            </a:r>
          </a:p>
          <a:p>
            <a:pPr>
              <a:buFont typeface="Arial" pitchFamily="34" charset="0"/>
              <a:buChar char="•"/>
            </a:pPr>
            <a:r>
              <a:rPr lang="en-US" sz="1100" dirty="0" smtClean="0">
                <a:solidFill>
                  <a:srgbClr val="A4472E"/>
                </a:solidFill>
              </a:rPr>
              <a:t>			improve pressure 	</a:t>
            </a:r>
          </a:p>
          <a:p>
            <a:pPr>
              <a:buFont typeface="Arial" pitchFamily="34" charset="0"/>
              <a:buChar char="•"/>
            </a:pPr>
            <a:r>
              <a:rPr lang="en-US" sz="1100" b="1" dirty="0" smtClean="0">
                <a:solidFill>
                  <a:srgbClr val="A4472E"/>
                </a:solidFill>
              </a:rPr>
              <a:t>CITY OF </a:t>
            </a:r>
            <a:r>
              <a:rPr lang="en-US" sz="1100" b="1" dirty="0" err="1" smtClean="0">
                <a:solidFill>
                  <a:srgbClr val="A4472E"/>
                </a:solidFill>
              </a:rPr>
              <a:t>BOWBELLS</a:t>
            </a:r>
            <a:r>
              <a:rPr lang="en-US" sz="1100" b="1" dirty="0" smtClean="0">
                <a:solidFill>
                  <a:srgbClr val="A4472E"/>
                </a:solidFill>
              </a:rPr>
              <a:t> </a:t>
            </a:r>
            <a:r>
              <a:rPr lang="en-US" sz="1100" dirty="0" smtClean="0">
                <a:solidFill>
                  <a:srgbClr val="A4472E"/>
                </a:solidFill>
              </a:rPr>
              <a:t>- Improvements to lagoon cell that is result of energy growth 		</a:t>
            </a:r>
            <a:r>
              <a:rPr lang="en-US" sz="1100" b="1" dirty="0" smtClean="0">
                <a:solidFill>
                  <a:srgbClr val="A4472E"/>
                </a:solidFill>
              </a:rPr>
              <a:t>$350,400</a:t>
            </a:r>
          </a:p>
          <a:p>
            <a:pPr>
              <a:buFont typeface="Arial" pitchFamily="34" charset="0"/>
              <a:buChar char="•"/>
            </a:pPr>
            <a:r>
              <a:rPr lang="en-US" sz="1100" b="1" dirty="0" smtClean="0">
                <a:solidFill>
                  <a:srgbClr val="A4472E"/>
                </a:solidFill>
              </a:rPr>
              <a:t>CITY OF BURLINGTON </a:t>
            </a:r>
            <a:r>
              <a:rPr lang="en-US" sz="1100" dirty="0" smtClean="0">
                <a:solidFill>
                  <a:srgbClr val="A4472E"/>
                </a:solidFill>
              </a:rPr>
              <a:t>- 12" force main. Road replacement is not being funded 		</a:t>
            </a:r>
            <a:r>
              <a:rPr lang="en-US" sz="1100" b="1" dirty="0" smtClean="0">
                <a:solidFill>
                  <a:srgbClr val="A4472E"/>
                </a:solidFill>
              </a:rPr>
              <a:t>$1,052,480 </a:t>
            </a:r>
            <a:r>
              <a:rPr lang="en-US" sz="1100" dirty="0" smtClean="0">
                <a:solidFill>
                  <a:srgbClr val="A4472E"/>
                </a:solidFill>
              </a:rPr>
              <a:t>	</a:t>
            </a:r>
          </a:p>
          <a:p>
            <a:pPr>
              <a:buFont typeface="Arial" pitchFamily="34" charset="0"/>
              <a:buChar char="•"/>
            </a:pPr>
            <a:r>
              <a:rPr lang="en-US" sz="1100" b="1" dirty="0" smtClean="0">
                <a:solidFill>
                  <a:srgbClr val="A4472E"/>
                </a:solidFill>
              </a:rPr>
              <a:t>CITY OF CROSBY </a:t>
            </a:r>
            <a:r>
              <a:rPr lang="en-US" sz="1100" dirty="0" smtClean="0">
                <a:solidFill>
                  <a:srgbClr val="A4472E"/>
                </a:solidFill>
              </a:rPr>
              <a:t>- Water and sewer infrastructure resulting from energy-related growth 		</a:t>
            </a:r>
            <a:r>
              <a:rPr lang="en-US" sz="1100" b="1" dirty="0" smtClean="0">
                <a:solidFill>
                  <a:srgbClr val="A4472E"/>
                </a:solidFill>
              </a:rPr>
              <a:t>$5,000,000 </a:t>
            </a:r>
            <a:r>
              <a:rPr lang="en-US" sz="1100" dirty="0" smtClean="0">
                <a:solidFill>
                  <a:srgbClr val="A4472E"/>
                </a:solidFill>
              </a:rPr>
              <a:t>	</a:t>
            </a:r>
          </a:p>
          <a:p>
            <a:pPr>
              <a:buFont typeface="Arial" pitchFamily="34" charset="0"/>
              <a:buChar char="•"/>
            </a:pPr>
            <a:r>
              <a:rPr lang="en-US" sz="1100" b="1" dirty="0" smtClean="0">
                <a:solidFill>
                  <a:srgbClr val="A4472E"/>
                </a:solidFill>
              </a:rPr>
              <a:t>CITY OF GRENORA </a:t>
            </a:r>
            <a:r>
              <a:rPr lang="en-US" sz="1100" dirty="0" smtClean="0">
                <a:solidFill>
                  <a:srgbClr val="A4472E"/>
                </a:solidFill>
              </a:rPr>
              <a:t>– East St. Water &amp; sewer for new growth. Individual service connections excluded 	</a:t>
            </a:r>
            <a:r>
              <a:rPr lang="en-US" sz="1100" b="1" dirty="0" smtClean="0">
                <a:solidFill>
                  <a:srgbClr val="A4472E"/>
                </a:solidFill>
              </a:rPr>
              <a:t>$698,563</a:t>
            </a:r>
            <a:r>
              <a:rPr lang="en-US" sz="1100" dirty="0" smtClean="0">
                <a:solidFill>
                  <a:srgbClr val="A4472E"/>
                </a:solidFill>
              </a:rPr>
              <a:t> 	</a:t>
            </a:r>
          </a:p>
          <a:p>
            <a:pPr>
              <a:buFont typeface="Arial" pitchFamily="34" charset="0"/>
              <a:buChar char="•"/>
            </a:pPr>
            <a:r>
              <a:rPr lang="en-US" sz="1100" b="1" dirty="0" smtClean="0">
                <a:solidFill>
                  <a:srgbClr val="A4472E"/>
                </a:solidFill>
              </a:rPr>
              <a:t>CITY OF GRENORA </a:t>
            </a:r>
            <a:r>
              <a:rPr lang="en-US" sz="1100" dirty="0" smtClean="0">
                <a:solidFill>
                  <a:srgbClr val="A4472E"/>
                </a:solidFill>
              </a:rPr>
              <a:t>- Hickman St Water &amp; sewer for new growth. Individual service connections excluded</a:t>
            </a:r>
            <a:r>
              <a:rPr lang="en-US" sz="1100" b="1" dirty="0" smtClean="0">
                <a:solidFill>
                  <a:srgbClr val="A4472E"/>
                </a:solidFill>
              </a:rPr>
              <a:t>$684,271</a:t>
            </a:r>
          </a:p>
          <a:p>
            <a:pPr>
              <a:buFont typeface="Arial" pitchFamily="34" charset="0"/>
              <a:buChar char="•"/>
            </a:pPr>
            <a:r>
              <a:rPr lang="en-US" sz="1100" b="1" dirty="0" smtClean="0">
                <a:solidFill>
                  <a:srgbClr val="A4472E"/>
                </a:solidFill>
              </a:rPr>
              <a:t>CITY OF KENMARE </a:t>
            </a:r>
            <a:r>
              <a:rPr lang="en-US" sz="1100" dirty="0" smtClean="0">
                <a:solidFill>
                  <a:srgbClr val="A4472E"/>
                </a:solidFill>
              </a:rPr>
              <a:t>- City Lagoon Expansion 				 </a:t>
            </a:r>
            <a:r>
              <a:rPr lang="en-US" sz="1100" b="1" dirty="0" smtClean="0">
                <a:solidFill>
                  <a:srgbClr val="A4472E"/>
                </a:solidFill>
              </a:rPr>
              <a:t>$1,822,720</a:t>
            </a:r>
          </a:p>
          <a:p>
            <a:pPr>
              <a:buFont typeface="Arial" pitchFamily="34" charset="0"/>
              <a:buChar char="•"/>
            </a:pPr>
            <a:r>
              <a:rPr lang="en-US" sz="1100" b="1" dirty="0" smtClean="0">
                <a:solidFill>
                  <a:srgbClr val="A4472E"/>
                </a:solidFill>
              </a:rPr>
              <a:t>CITY OF KILLDEER </a:t>
            </a:r>
            <a:r>
              <a:rPr lang="en-US" sz="1100" dirty="0" smtClean="0">
                <a:solidFill>
                  <a:srgbClr val="A4472E"/>
                </a:solidFill>
              </a:rPr>
              <a:t>- Funding of water and sewer extensions; Street replacement is excluded. 	 </a:t>
            </a:r>
            <a:r>
              <a:rPr lang="en-US" sz="1100" b="1" dirty="0" smtClean="0">
                <a:solidFill>
                  <a:srgbClr val="A4472E"/>
                </a:solidFill>
              </a:rPr>
              <a:t>$3,867,762 </a:t>
            </a:r>
            <a:r>
              <a:rPr lang="en-US" sz="1100" dirty="0" smtClean="0">
                <a:solidFill>
                  <a:srgbClr val="A4472E"/>
                </a:solidFill>
              </a:rPr>
              <a:t>	</a:t>
            </a:r>
          </a:p>
          <a:p>
            <a:endParaRPr lang="en-US" sz="1100" dirty="0" smtClean="0">
              <a:solidFill>
                <a:srgbClr val="A4472E"/>
              </a:solidFill>
            </a:endParaRPr>
          </a:p>
        </p:txBody>
      </p:sp>
      <p:sp>
        <p:nvSpPr>
          <p:cNvPr id="6" name="Rectangle 2"/>
          <p:cNvSpPr txBox="1">
            <a:spLocks noChangeArrowheads="1"/>
          </p:cNvSpPr>
          <p:nvPr/>
        </p:nvSpPr>
        <p:spPr>
          <a:xfrm>
            <a:off x="990600" y="0"/>
            <a:ext cx="7772400" cy="1447800"/>
          </a:xfrm>
          <a:prstGeom prst="rect">
            <a:avLst/>
          </a:prstGeom>
          <a:noFill/>
        </p:spPr>
        <p:txBody>
          <a:bodyPr anchor="ctr">
            <a:normAutofit/>
          </a:bodyPr>
          <a:lstStyle/>
          <a:p>
            <a:pPr fontAlgn="auto">
              <a:lnSpc>
                <a:spcPct val="90000"/>
              </a:lnSpc>
              <a:spcAft>
                <a:spcPts val="0"/>
              </a:spcAft>
              <a:defRPr/>
            </a:pPr>
            <a:r>
              <a:rPr lang="en-US" sz="3200" b="1" i="1" dirty="0">
                <a:solidFill>
                  <a:srgbClr val="A4472E"/>
                </a:solidFill>
                <a:latin typeface="+mn-lt"/>
              </a:rPr>
              <a:t>Review Of Oil and Gas Impact Grant Fund </a:t>
            </a:r>
            <a:r>
              <a:rPr lang="en-US" sz="3200" b="1" i="1" dirty="0" smtClean="0">
                <a:solidFill>
                  <a:srgbClr val="A4472E"/>
                </a:solidFill>
                <a:latin typeface="+mn-lt"/>
              </a:rPr>
              <a:t>Commitments for </a:t>
            </a:r>
            <a:r>
              <a:rPr lang="en-US" sz="3200" b="1" i="1" dirty="0">
                <a:solidFill>
                  <a:srgbClr val="A4472E"/>
                </a:solidFill>
                <a:latin typeface="+mn-lt"/>
              </a:rPr>
              <a:t>the </a:t>
            </a:r>
            <a:r>
              <a:rPr lang="en-US" sz="3200" b="1" i="1" dirty="0" smtClean="0">
                <a:solidFill>
                  <a:srgbClr val="A4472E"/>
                </a:solidFill>
                <a:latin typeface="+mn-lt"/>
              </a:rPr>
              <a:t>2013-2015 </a:t>
            </a:r>
            <a:r>
              <a:rPr lang="en-US" sz="3200" b="1" i="1" dirty="0">
                <a:solidFill>
                  <a:srgbClr val="A4472E"/>
                </a:solidFill>
                <a:latin typeface="+mn-lt"/>
              </a:rPr>
              <a:t>Biennium</a:t>
            </a:r>
            <a:endParaRPr lang="en-US" sz="3200" b="1" i="1" dirty="0">
              <a:solidFill>
                <a:srgbClr val="A4472E"/>
              </a:solidFill>
              <a:effectLst>
                <a:outerShdw blurRad="50000" dist="30000" dir="5400000" algn="tl" rotWithShape="0">
                  <a:srgbClr val="000000">
                    <a:alpha val="30000"/>
                  </a:srgbClr>
                </a:outerShdw>
              </a:effectLst>
              <a:latin typeface="+mn-lt"/>
              <a:ea typeface="+mj-ea"/>
              <a:cs typeface="+mj-cs"/>
            </a:endParaRPr>
          </a:p>
        </p:txBody>
      </p:sp>
      <p:pic>
        <p:nvPicPr>
          <p:cNvPr id="94211"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143000"/>
            <a:ext cx="8153400" cy="4913312"/>
          </a:xfrm>
        </p:spPr>
        <p:txBody>
          <a:bodyPr>
            <a:normAutofit/>
          </a:bodyPr>
          <a:lstStyle/>
          <a:p>
            <a:pPr>
              <a:lnSpc>
                <a:spcPct val="70000"/>
              </a:lnSpc>
              <a:spcAft>
                <a:spcPts val="600"/>
              </a:spcAft>
            </a:pPr>
            <a:r>
              <a:rPr lang="en-US" sz="1600" b="1" dirty="0" smtClean="0">
                <a:solidFill>
                  <a:srgbClr val="A4472E"/>
                </a:solidFill>
              </a:rPr>
              <a:t>Committed to Non-Hub Cities for Infrastructure Projects by the Land Board 6/27/2013</a:t>
            </a:r>
          </a:p>
          <a:p>
            <a:pPr>
              <a:buFont typeface="Arial" pitchFamily="34" charset="0"/>
              <a:buChar char="•"/>
            </a:pPr>
            <a:r>
              <a:rPr lang="en-US" sz="1100" b="1" dirty="0" smtClean="0">
                <a:solidFill>
                  <a:srgbClr val="A4472E"/>
                </a:solidFill>
              </a:rPr>
              <a:t>CITY OF MOHALL</a:t>
            </a:r>
            <a:r>
              <a:rPr lang="en-US" sz="1100" dirty="0" smtClean="0">
                <a:solidFill>
                  <a:srgbClr val="A4472E"/>
                </a:solidFill>
              </a:rPr>
              <a:t> - New lift station costs					</a:t>
            </a:r>
            <a:r>
              <a:rPr lang="en-US" sz="1100" b="1" dirty="0" smtClean="0">
                <a:solidFill>
                  <a:srgbClr val="A4472E"/>
                </a:solidFill>
              </a:rPr>
              <a:t>$258,154 </a:t>
            </a:r>
            <a:r>
              <a:rPr lang="en-US" sz="1100" dirty="0" smtClean="0">
                <a:solidFill>
                  <a:srgbClr val="A4472E"/>
                </a:solidFill>
              </a:rPr>
              <a:t>	</a:t>
            </a:r>
          </a:p>
          <a:p>
            <a:pPr>
              <a:buFont typeface="Arial" pitchFamily="34" charset="0"/>
              <a:buChar char="•"/>
            </a:pPr>
            <a:r>
              <a:rPr lang="en-US" sz="1100" b="1" dirty="0" smtClean="0">
                <a:solidFill>
                  <a:srgbClr val="A4472E"/>
                </a:solidFill>
              </a:rPr>
              <a:t>CITY OF NEW TOWN</a:t>
            </a:r>
            <a:r>
              <a:rPr lang="en-US" sz="1100" dirty="0" smtClean="0">
                <a:solidFill>
                  <a:srgbClr val="A4472E"/>
                </a:solidFill>
              </a:rPr>
              <a:t> - Water Treatment Plant Expansion 				</a:t>
            </a:r>
            <a:r>
              <a:rPr lang="en-US" sz="1100" b="1" dirty="0" smtClean="0">
                <a:solidFill>
                  <a:srgbClr val="A4472E"/>
                </a:solidFill>
              </a:rPr>
              <a:t>$9,621,092 </a:t>
            </a:r>
            <a:r>
              <a:rPr lang="en-US" sz="1100" dirty="0" smtClean="0">
                <a:solidFill>
                  <a:srgbClr val="A4472E"/>
                </a:solidFill>
              </a:rPr>
              <a:t>	</a:t>
            </a:r>
          </a:p>
          <a:p>
            <a:pPr>
              <a:buFont typeface="Arial" pitchFamily="34" charset="0"/>
              <a:buChar char="•"/>
            </a:pPr>
            <a:r>
              <a:rPr lang="en-US" sz="1100" b="1" dirty="0" smtClean="0">
                <a:solidFill>
                  <a:srgbClr val="A4472E"/>
                </a:solidFill>
              </a:rPr>
              <a:t>CITY OF NEW TOWN</a:t>
            </a:r>
            <a:r>
              <a:rPr lang="en-US" sz="1100" dirty="0" smtClean="0">
                <a:solidFill>
                  <a:srgbClr val="A4472E"/>
                </a:solidFill>
              </a:rPr>
              <a:t> - Underground mains (excludes service </a:t>
            </a:r>
            <a:r>
              <a:rPr lang="en-US" sz="1100" dirty="0" err="1" smtClean="0">
                <a:solidFill>
                  <a:srgbClr val="A4472E"/>
                </a:solidFill>
              </a:rPr>
              <a:t>wye's</a:t>
            </a:r>
            <a:r>
              <a:rPr lang="en-US" sz="1100" dirty="0" smtClean="0">
                <a:solidFill>
                  <a:srgbClr val="A4472E"/>
                </a:solidFill>
              </a:rPr>
              <a:t>, </a:t>
            </a:r>
            <a:r>
              <a:rPr lang="en-US" sz="1100" dirty="0" err="1" smtClean="0">
                <a:solidFill>
                  <a:srgbClr val="A4472E"/>
                </a:solidFill>
              </a:rPr>
              <a:t>corp</a:t>
            </a:r>
            <a:r>
              <a:rPr lang="en-US" sz="1100" dirty="0" smtClean="0">
                <a:solidFill>
                  <a:srgbClr val="A4472E"/>
                </a:solidFill>
              </a:rPr>
              <a:t> stops, service lines etc) and 	</a:t>
            </a:r>
            <a:r>
              <a:rPr lang="en-US" sz="1100" b="1" dirty="0" smtClean="0">
                <a:solidFill>
                  <a:srgbClr val="A4472E"/>
                </a:solidFill>
              </a:rPr>
              <a:t>$378,908</a:t>
            </a:r>
            <a:r>
              <a:rPr lang="en-US" sz="1100" dirty="0" smtClean="0">
                <a:solidFill>
                  <a:srgbClr val="A4472E"/>
                </a:solidFill>
              </a:rPr>
              <a:t> 	</a:t>
            </a:r>
          </a:p>
          <a:p>
            <a:pPr>
              <a:buNone/>
            </a:pPr>
            <a:r>
              <a:rPr lang="en-US" sz="1100" dirty="0" smtClean="0">
                <a:solidFill>
                  <a:srgbClr val="A4472E"/>
                </a:solidFill>
              </a:rPr>
              <a:t>			related admin/engineering costs 	</a:t>
            </a:r>
          </a:p>
          <a:p>
            <a:pPr>
              <a:buFont typeface="Arial" pitchFamily="34" charset="0"/>
              <a:buChar char="•"/>
            </a:pPr>
            <a:r>
              <a:rPr lang="en-US" sz="1100" b="1" dirty="0" smtClean="0">
                <a:solidFill>
                  <a:srgbClr val="A4472E"/>
                </a:solidFill>
              </a:rPr>
              <a:t>CITY OF </a:t>
            </a:r>
            <a:r>
              <a:rPr lang="en-US" sz="1100" b="1" dirty="0" err="1" smtClean="0">
                <a:solidFill>
                  <a:srgbClr val="A4472E"/>
                </a:solidFill>
              </a:rPr>
              <a:t>PARSHALL</a:t>
            </a:r>
            <a:r>
              <a:rPr lang="en-US" sz="1100" dirty="0" smtClean="0">
                <a:solidFill>
                  <a:srgbClr val="A4472E"/>
                </a:solidFill>
              </a:rPr>
              <a:t> - Phase I Wastewater Treatment Facility System Expansion 		</a:t>
            </a:r>
            <a:r>
              <a:rPr lang="en-US" sz="1100" b="1" dirty="0" smtClean="0">
                <a:solidFill>
                  <a:srgbClr val="A4472E"/>
                </a:solidFill>
              </a:rPr>
              <a:t>$4,193,840</a:t>
            </a:r>
          </a:p>
          <a:p>
            <a:pPr>
              <a:buFont typeface="Arial" pitchFamily="34" charset="0"/>
              <a:buChar char="•"/>
            </a:pPr>
            <a:r>
              <a:rPr lang="en-US" sz="1100" b="1" dirty="0" smtClean="0">
                <a:solidFill>
                  <a:srgbClr val="A4472E"/>
                </a:solidFill>
              </a:rPr>
              <a:t>CITY OF POWERS LAKE</a:t>
            </a:r>
            <a:r>
              <a:rPr lang="en-US" sz="1100" dirty="0" smtClean="0">
                <a:solidFill>
                  <a:srgbClr val="A4472E"/>
                </a:solidFill>
              </a:rPr>
              <a:t> - Water &amp; sewer to support new growth. Individual service connections excluded</a:t>
            </a:r>
            <a:r>
              <a:rPr lang="en-US" sz="1100" b="1" dirty="0" smtClean="0">
                <a:solidFill>
                  <a:srgbClr val="A4472E"/>
                </a:solidFill>
              </a:rPr>
              <a:t>$354,634</a:t>
            </a:r>
          </a:p>
          <a:p>
            <a:pPr>
              <a:buNone/>
            </a:pPr>
            <a:r>
              <a:rPr lang="en-US" sz="1100" dirty="0" smtClean="0">
                <a:solidFill>
                  <a:srgbClr val="A4472E"/>
                </a:solidFill>
              </a:rPr>
              <a:t>			(</a:t>
            </a:r>
            <a:r>
              <a:rPr lang="en-US" sz="1100" dirty="0" err="1" smtClean="0">
                <a:solidFill>
                  <a:srgbClr val="A4472E"/>
                </a:solidFill>
              </a:rPr>
              <a:t>wye's</a:t>
            </a:r>
            <a:r>
              <a:rPr lang="en-US" sz="1100" dirty="0" smtClean="0">
                <a:solidFill>
                  <a:srgbClr val="A4472E"/>
                </a:solidFill>
              </a:rPr>
              <a:t>, service line, curb stop &amp; box etc.) 	</a:t>
            </a:r>
          </a:p>
          <a:p>
            <a:pPr>
              <a:buFont typeface="Arial" pitchFamily="34" charset="0"/>
              <a:buChar char="•"/>
            </a:pPr>
            <a:r>
              <a:rPr lang="en-US" sz="1100" b="1" dirty="0" smtClean="0">
                <a:solidFill>
                  <a:srgbClr val="A4472E"/>
                </a:solidFill>
              </a:rPr>
              <a:t>CITY OF RAY</a:t>
            </a:r>
            <a:r>
              <a:rPr lang="en-US" sz="1100" dirty="0" smtClean="0">
                <a:solidFill>
                  <a:srgbClr val="A4472E"/>
                </a:solidFill>
              </a:rPr>
              <a:t> - .75MG Tank design/construction and water transmission main 		</a:t>
            </a:r>
            <a:r>
              <a:rPr lang="en-US" sz="1100" b="1" dirty="0" smtClean="0">
                <a:solidFill>
                  <a:srgbClr val="A4472E"/>
                </a:solidFill>
              </a:rPr>
              <a:t>$4,243,280</a:t>
            </a:r>
          </a:p>
          <a:p>
            <a:pPr>
              <a:buFont typeface="Arial" pitchFamily="34" charset="0"/>
              <a:buChar char="•"/>
            </a:pPr>
            <a:r>
              <a:rPr lang="en-US" sz="1100" b="1" dirty="0" smtClean="0">
                <a:solidFill>
                  <a:srgbClr val="A4472E"/>
                </a:solidFill>
              </a:rPr>
              <a:t>CITY OF RAY</a:t>
            </a:r>
            <a:r>
              <a:rPr lang="en-US" sz="1100" dirty="0" smtClean="0">
                <a:solidFill>
                  <a:srgbClr val="A4472E"/>
                </a:solidFill>
              </a:rPr>
              <a:t> - Partial award for portion of the wastewater system improvements and sewer main 	</a:t>
            </a:r>
            <a:r>
              <a:rPr lang="en-US" sz="1100" b="1" dirty="0" smtClean="0">
                <a:solidFill>
                  <a:srgbClr val="A4472E"/>
                </a:solidFill>
              </a:rPr>
              <a:t>$1,484,400 </a:t>
            </a:r>
            <a:r>
              <a:rPr lang="en-US" sz="1100" dirty="0" smtClean="0">
                <a:solidFill>
                  <a:srgbClr val="A4472E"/>
                </a:solidFill>
              </a:rPr>
              <a:t>	</a:t>
            </a:r>
          </a:p>
          <a:p>
            <a:pPr>
              <a:buNone/>
            </a:pPr>
            <a:r>
              <a:rPr lang="en-US" sz="1100" dirty="0" smtClean="0">
                <a:solidFill>
                  <a:srgbClr val="A4472E"/>
                </a:solidFill>
              </a:rPr>
              <a:t>			replacement that will serve additional housing 	</a:t>
            </a:r>
          </a:p>
          <a:p>
            <a:pPr>
              <a:buFont typeface="Arial" pitchFamily="34" charset="0"/>
              <a:buChar char="•"/>
            </a:pPr>
            <a:r>
              <a:rPr lang="en-US" sz="1100" b="1" dirty="0" smtClean="0">
                <a:solidFill>
                  <a:srgbClr val="A4472E"/>
                </a:solidFill>
              </a:rPr>
              <a:t>CITY OF RICHARDTON</a:t>
            </a:r>
            <a:r>
              <a:rPr lang="en-US" sz="1100" dirty="0" smtClean="0">
                <a:solidFill>
                  <a:srgbClr val="A4472E"/>
                </a:solidFill>
              </a:rPr>
              <a:t> - Half of the lift station cost, 75% of the lagoon cost. 		</a:t>
            </a:r>
            <a:r>
              <a:rPr lang="en-US" sz="1100" b="1" dirty="0" smtClean="0">
                <a:solidFill>
                  <a:srgbClr val="A4472E"/>
                </a:solidFill>
              </a:rPr>
              <a:t>$396,999</a:t>
            </a:r>
            <a:r>
              <a:rPr lang="en-US" sz="1100" dirty="0" smtClean="0">
                <a:solidFill>
                  <a:srgbClr val="A4472E"/>
                </a:solidFill>
              </a:rPr>
              <a:t> 	</a:t>
            </a:r>
          </a:p>
          <a:p>
            <a:pPr>
              <a:buFont typeface="Arial" pitchFamily="34" charset="0"/>
              <a:buChar char="•"/>
            </a:pPr>
            <a:r>
              <a:rPr lang="en-US" sz="1100" b="1" dirty="0" smtClean="0">
                <a:solidFill>
                  <a:srgbClr val="A4472E"/>
                </a:solidFill>
              </a:rPr>
              <a:t>CITY OF SOUTH HEART</a:t>
            </a:r>
            <a:r>
              <a:rPr lang="en-US" sz="1100" dirty="0" smtClean="0">
                <a:solidFill>
                  <a:srgbClr val="A4472E"/>
                </a:solidFill>
              </a:rPr>
              <a:t> - Pressure Sewer Main Project Cost 			</a:t>
            </a:r>
            <a:r>
              <a:rPr lang="en-US" sz="1100" b="1" dirty="0" smtClean="0">
                <a:solidFill>
                  <a:srgbClr val="A4472E"/>
                </a:solidFill>
              </a:rPr>
              <a:t>$2,112,344</a:t>
            </a:r>
          </a:p>
          <a:p>
            <a:pPr>
              <a:buFont typeface="Arial" pitchFamily="34" charset="0"/>
              <a:buChar char="•"/>
            </a:pPr>
            <a:r>
              <a:rPr lang="en-US" sz="1100" b="1" dirty="0" smtClean="0">
                <a:solidFill>
                  <a:srgbClr val="A4472E"/>
                </a:solidFill>
              </a:rPr>
              <a:t>CITY OF STANLEY</a:t>
            </a:r>
            <a:r>
              <a:rPr lang="en-US" sz="1100" dirty="0" smtClean="0">
                <a:solidFill>
                  <a:srgbClr val="A4472E"/>
                </a:solidFill>
              </a:rPr>
              <a:t> - Water main extension and water / sewer portion of the frontage road 	</a:t>
            </a:r>
            <a:r>
              <a:rPr lang="en-US" sz="1100" b="1" dirty="0" smtClean="0">
                <a:solidFill>
                  <a:srgbClr val="A4472E"/>
                </a:solidFill>
              </a:rPr>
              <a:t>$2,682,160</a:t>
            </a:r>
          </a:p>
          <a:p>
            <a:pPr>
              <a:buFont typeface="Arial" pitchFamily="34" charset="0"/>
              <a:buChar char="•"/>
            </a:pPr>
            <a:r>
              <a:rPr lang="en-US" sz="1100" b="1" dirty="0" smtClean="0">
                <a:solidFill>
                  <a:srgbClr val="A4472E"/>
                </a:solidFill>
              </a:rPr>
              <a:t>CITY OF TIOGA</a:t>
            </a:r>
            <a:r>
              <a:rPr lang="en-US" sz="1100" dirty="0" smtClean="0">
                <a:solidFill>
                  <a:srgbClr val="A4472E"/>
                </a:solidFill>
              </a:rPr>
              <a:t> - Water and sewer infrastructure resulting from energy-related growth, excludes 	</a:t>
            </a:r>
            <a:r>
              <a:rPr lang="en-US" sz="1100" b="1" dirty="0" smtClean="0">
                <a:solidFill>
                  <a:srgbClr val="A4472E"/>
                </a:solidFill>
              </a:rPr>
              <a:t>$10,000,000</a:t>
            </a:r>
          </a:p>
          <a:p>
            <a:pPr>
              <a:buNone/>
            </a:pPr>
            <a:r>
              <a:rPr lang="en-US" sz="1100" dirty="0" smtClean="0">
                <a:solidFill>
                  <a:srgbClr val="A4472E"/>
                </a:solidFill>
              </a:rPr>
              <a:t>			road related costs</a:t>
            </a:r>
          </a:p>
          <a:p>
            <a:pPr>
              <a:buFont typeface="Arial" pitchFamily="34" charset="0"/>
              <a:buChar char="•"/>
            </a:pPr>
            <a:r>
              <a:rPr lang="en-US" sz="1100" b="1" dirty="0" smtClean="0">
                <a:solidFill>
                  <a:srgbClr val="A4472E"/>
                </a:solidFill>
              </a:rPr>
              <a:t>CITY OF WATFORD CITY</a:t>
            </a:r>
            <a:r>
              <a:rPr lang="en-US" sz="1100" dirty="0" smtClean="0">
                <a:solidFill>
                  <a:srgbClr val="A4472E"/>
                </a:solidFill>
              </a:rPr>
              <a:t> - Water and sewer infrastructure resulting from energy-related growth, 	</a:t>
            </a:r>
            <a:r>
              <a:rPr lang="en-US" sz="1100" b="1" dirty="0" smtClean="0">
                <a:solidFill>
                  <a:srgbClr val="A4472E"/>
                </a:solidFill>
              </a:rPr>
              <a:t>$10,000,000</a:t>
            </a:r>
          </a:p>
          <a:p>
            <a:pPr>
              <a:buNone/>
            </a:pPr>
            <a:r>
              <a:rPr lang="en-US" sz="1100" dirty="0" smtClean="0">
                <a:solidFill>
                  <a:srgbClr val="A4472E"/>
                </a:solidFill>
              </a:rPr>
              <a:t>			supporting population growth				_____________</a:t>
            </a:r>
          </a:p>
          <a:p>
            <a:pPr>
              <a:buNone/>
            </a:pPr>
            <a:r>
              <a:rPr lang="en-US" sz="1100" dirty="0" smtClean="0">
                <a:solidFill>
                  <a:srgbClr val="A4472E"/>
                </a:solidFill>
              </a:rPr>
              <a:t>								</a:t>
            </a:r>
            <a:r>
              <a:rPr lang="en-US" sz="1100" b="1" dirty="0" smtClean="0">
                <a:solidFill>
                  <a:srgbClr val="A4472E"/>
                </a:solidFill>
              </a:rPr>
              <a:t>$70,825,010</a:t>
            </a:r>
          </a:p>
          <a:p>
            <a:pPr>
              <a:buNone/>
            </a:pPr>
            <a:endParaRPr lang="en-US" sz="1100" b="1" dirty="0" smtClean="0">
              <a:solidFill>
                <a:srgbClr val="A4472E"/>
              </a:solidFill>
            </a:endParaRPr>
          </a:p>
          <a:p>
            <a:r>
              <a:rPr lang="en-US" sz="1100" b="1" dirty="0" smtClean="0">
                <a:solidFill>
                  <a:srgbClr val="A4472E"/>
                </a:solidFill>
              </a:rPr>
              <a:t>Total of Committed Funds for 2013-2015 </a:t>
            </a:r>
            <a:r>
              <a:rPr lang="en-US" sz="1100" b="1" smtClean="0">
                <a:solidFill>
                  <a:srgbClr val="A4472E"/>
                </a:solidFill>
              </a:rPr>
              <a:t>- $113,422,770</a:t>
            </a:r>
            <a:endParaRPr lang="en-US" sz="1100" dirty="0" smtClean="0">
              <a:solidFill>
                <a:srgbClr val="A4472E"/>
              </a:solidFill>
            </a:endParaRPr>
          </a:p>
        </p:txBody>
      </p:sp>
      <p:sp>
        <p:nvSpPr>
          <p:cNvPr id="6" name="Rectangle 2"/>
          <p:cNvSpPr txBox="1">
            <a:spLocks noChangeArrowheads="1"/>
          </p:cNvSpPr>
          <p:nvPr/>
        </p:nvSpPr>
        <p:spPr>
          <a:xfrm>
            <a:off x="990600" y="0"/>
            <a:ext cx="7772400" cy="1447800"/>
          </a:xfrm>
          <a:prstGeom prst="rect">
            <a:avLst/>
          </a:prstGeom>
          <a:noFill/>
        </p:spPr>
        <p:txBody>
          <a:bodyPr anchor="ctr">
            <a:normAutofit/>
          </a:bodyPr>
          <a:lstStyle/>
          <a:p>
            <a:pPr fontAlgn="auto">
              <a:lnSpc>
                <a:spcPct val="90000"/>
              </a:lnSpc>
              <a:spcAft>
                <a:spcPts val="0"/>
              </a:spcAft>
              <a:defRPr/>
            </a:pPr>
            <a:r>
              <a:rPr lang="en-US" sz="3200" b="1" i="1" dirty="0">
                <a:solidFill>
                  <a:srgbClr val="A4472E"/>
                </a:solidFill>
                <a:latin typeface="+mn-lt"/>
              </a:rPr>
              <a:t>Review Of Oil and Gas Impact Grant Fund </a:t>
            </a:r>
            <a:r>
              <a:rPr lang="en-US" sz="3200" b="1" i="1" dirty="0" smtClean="0">
                <a:solidFill>
                  <a:srgbClr val="A4472E"/>
                </a:solidFill>
                <a:latin typeface="+mn-lt"/>
              </a:rPr>
              <a:t>Commitments for </a:t>
            </a:r>
            <a:r>
              <a:rPr lang="en-US" sz="3200" b="1" i="1" dirty="0">
                <a:solidFill>
                  <a:srgbClr val="A4472E"/>
                </a:solidFill>
                <a:latin typeface="+mn-lt"/>
              </a:rPr>
              <a:t>the </a:t>
            </a:r>
            <a:r>
              <a:rPr lang="en-US" sz="3200" b="1" i="1" dirty="0" smtClean="0">
                <a:solidFill>
                  <a:srgbClr val="A4472E"/>
                </a:solidFill>
                <a:latin typeface="+mn-lt"/>
              </a:rPr>
              <a:t>2013-2015 </a:t>
            </a:r>
            <a:r>
              <a:rPr lang="en-US" sz="3200" b="1" i="1" dirty="0">
                <a:solidFill>
                  <a:srgbClr val="A4472E"/>
                </a:solidFill>
                <a:latin typeface="+mn-lt"/>
              </a:rPr>
              <a:t>Biennium</a:t>
            </a:r>
            <a:endParaRPr lang="en-US" sz="32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pic>
        <p:nvPicPr>
          <p:cNvPr id="94211"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80000"/>
              </a:lnSpc>
              <a:buFont typeface="Wingdings 2" pitchFamily="18" charset="2"/>
              <a:buNone/>
            </a:pPr>
            <a:r>
              <a:rPr lang="en-US" sz="3000" b="1" i="1" dirty="0" smtClean="0"/>
              <a:t>July 2011 – City Infrastructure Grant Round</a:t>
            </a:r>
          </a:p>
          <a:p>
            <a:pPr>
              <a:lnSpc>
                <a:spcPct val="80000"/>
              </a:lnSpc>
              <a:buFont typeface="Wingdings" pitchFamily="2" charset="2"/>
              <a:buChar char="§"/>
            </a:pPr>
            <a:r>
              <a:rPr lang="en-US" sz="2200" b="1" i="1" dirty="0" smtClean="0"/>
              <a:t>HUB-CITIES - 35% of available funds</a:t>
            </a:r>
            <a:endParaRPr lang="en-US" sz="2200" dirty="0" smtClean="0"/>
          </a:p>
          <a:p>
            <a:pPr lvl="1">
              <a:lnSpc>
                <a:spcPct val="80000"/>
              </a:lnSpc>
              <a:buFont typeface="Wingdings" pitchFamily="2" charset="2"/>
              <a:buChar char="Ø"/>
            </a:pPr>
            <a:r>
              <a:rPr lang="en-US" sz="1500" dirty="0" smtClean="0"/>
              <a:t>City of Dickinson - Waste Water Treatment Facility 		$5,000,000 </a:t>
            </a:r>
          </a:p>
          <a:p>
            <a:pPr lvl="1">
              <a:lnSpc>
                <a:spcPct val="80000"/>
              </a:lnSpc>
              <a:buFont typeface="Wingdings" pitchFamily="2" charset="2"/>
              <a:buChar char="Ø"/>
            </a:pPr>
            <a:r>
              <a:rPr lang="en-US" sz="1500" dirty="0" smtClean="0"/>
              <a:t>City of Minot – Water and Sewer Improvements 			$4,000,000</a:t>
            </a:r>
          </a:p>
          <a:p>
            <a:pPr lvl="1">
              <a:lnSpc>
                <a:spcPct val="80000"/>
              </a:lnSpc>
              <a:buFont typeface="Wingdings" pitchFamily="2" charset="2"/>
              <a:buChar char="Ø"/>
            </a:pPr>
            <a:r>
              <a:rPr lang="en-US" sz="1500" dirty="0" smtClean="0"/>
              <a:t>City of Williston - Water and Sewer Improvements 		$12,000,000 </a:t>
            </a:r>
          </a:p>
          <a:p>
            <a:pPr lvl="2" algn="r">
              <a:lnSpc>
                <a:spcPct val="80000"/>
              </a:lnSpc>
              <a:buFont typeface="Wingdings 2" pitchFamily="18" charset="2"/>
              <a:buNone/>
            </a:pPr>
            <a:r>
              <a:rPr lang="en-US" sz="1500" dirty="0" smtClean="0"/>
              <a:t>                                                                 </a:t>
            </a:r>
            <a:r>
              <a:rPr lang="en-US" sz="1500" b="1" dirty="0" smtClean="0"/>
              <a:t>Total For Hub Cities - $21,000,000</a:t>
            </a:r>
            <a:endParaRPr lang="en-US" sz="1600" dirty="0" smtClean="0"/>
          </a:p>
          <a:p>
            <a:pPr>
              <a:lnSpc>
                <a:spcPct val="80000"/>
              </a:lnSpc>
              <a:buFont typeface="Wingdings" pitchFamily="2" charset="2"/>
              <a:buChar char="§"/>
            </a:pPr>
            <a:r>
              <a:rPr lang="en-US" sz="2200" b="1" i="1" dirty="0" smtClean="0"/>
              <a:t>Other Cities</a:t>
            </a:r>
          </a:p>
          <a:p>
            <a:pPr lvl="1">
              <a:lnSpc>
                <a:spcPct val="80000"/>
              </a:lnSpc>
              <a:buFont typeface="Wingdings" pitchFamily="2" charset="2"/>
              <a:buChar char="Ø"/>
            </a:pPr>
            <a:r>
              <a:rPr lang="en-US" sz="1500" dirty="0" smtClean="0"/>
              <a:t>City of </a:t>
            </a:r>
            <a:r>
              <a:rPr lang="en-US" sz="1500" dirty="0" err="1" smtClean="0"/>
              <a:t>Arnegard</a:t>
            </a:r>
            <a:r>
              <a:rPr lang="en-US" sz="1500" dirty="0" smtClean="0"/>
              <a:t>	Street System Improvements	 	$100,000 </a:t>
            </a:r>
          </a:p>
          <a:p>
            <a:pPr lvl="1">
              <a:lnSpc>
                <a:spcPct val="80000"/>
              </a:lnSpc>
              <a:buFont typeface="Wingdings" pitchFamily="2" charset="2"/>
              <a:buChar char="Ø"/>
            </a:pPr>
            <a:r>
              <a:rPr lang="en-US" sz="1500" dirty="0" smtClean="0"/>
              <a:t>City of Beach		Maintain Truck Routes	 		$100,000 </a:t>
            </a:r>
          </a:p>
          <a:p>
            <a:pPr lvl="1">
              <a:lnSpc>
                <a:spcPct val="80000"/>
              </a:lnSpc>
              <a:buFont typeface="Wingdings" pitchFamily="2" charset="2"/>
              <a:buChar char="Ø"/>
            </a:pPr>
            <a:r>
              <a:rPr lang="en-US" sz="1500" dirty="0" smtClean="0"/>
              <a:t>City of Belfield	Street Improvement Project 2011		$200,000 </a:t>
            </a:r>
          </a:p>
          <a:p>
            <a:pPr lvl="1">
              <a:lnSpc>
                <a:spcPct val="80000"/>
              </a:lnSpc>
              <a:buFont typeface="Wingdings" pitchFamily="2" charset="2"/>
              <a:buChar char="Ø"/>
            </a:pPr>
            <a:r>
              <a:rPr lang="en-US" sz="1500" dirty="0" smtClean="0"/>
              <a:t>City of Berthold	</a:t>
            </a:r>
            <a:r>
              <a:rPr lang="en-US" sz="1500" dirty="0" err="1" smtClean="0"/>
              <a:t>Berthold</a:t>
            </a:r>
            <a:r>
              <a:rPr lang="en-US" sz="1500" dirty="0" smtClean="0"/>
              <a:t> Sanitary Facilities	 	$50,000 </a:t>
            </a:r>
          </a:p>
          <a:p>
            <a:pPr lvl="1">
              <a:lnSpc>
                <a:spcPct val="80000"/>
              </a:lnSpc>
              <a:buFont typeface="Wingdings" pitchFamily="2" charset="2"/>
              <a:buChar char="Ø"/>
            </a:pPr>
            <a:r>
              <a:rPr lang="en-US" sz="1500" dirty="0" smtClean="0"/>
              <a:t>City of Columbus	</a:t>
            </a:r>
            <a:r>
              <a:rPr lang="en-US" sz="1500" dirty="0" err="1" smtClean="0"/>
              <a:t>Columbus</a:t>
            </a:r>
            <a:r>
              <a:rPr lang="en-US" sz="1500" dirty="0" smtClean="0"/>
              <a:t> Street Project	 	$75,000 </a:t>
            </a:r>
          </a:p>
          <a:p>
            <a:pPr lvl="1">
              <a:lnSpc>
                <a:spcPct val="80000"/>
              </a:lnSpc>
              <a:buFont typeface="Wingdings" pitchFamily="2" charset="2"/>
              <a:buChar char="Ø"/>
            </a:pPr>
            <a:r>
              <a:rPr lang="en-US" sz="1500" dirty="0" smtClean="0"/>
              <a:t>City of Crosby	Water and Sewer Extension			$811,000 </a:t>
            </a:r>
          </a:p>
          <a:p>
            <a:pPr lvl="1">
              <a:lnSpc>
                <a:spcPct val="80000"/>
              </a:lnSpc>
              <a:buFont typeface="Wingdings" pitchFamily="2" charset="2"/>
              <a:buChar char="Ø"/>
            </a:pPr>
            <a:r>
              <a:rPr lang="en-US" sz="1500" dirty="0" smtClean="0"/>
              <a:t>City of </a:t>
            </a:r>
            <a:r>
              <a:rPr lang="en-US" sz="1500" dirty="0" err="1" smtClean="0"/>
              <a:t>Grenora</a:t>
            </a:r>
            <a:r>
              <a:rPr lang="en-US" sz="1500" dirty="0" smtClean="0"/>
              <a:t>	Street Repairs	 		$100,000 </a:t>
            </a:r>
          </a:p>
          <a:p>
            <a:pPr lvl="1">
              <a:lnSpc>
                <a:spcPct val="80000"/>
              </a:lnSpc>
              <a:buFont typeface="Wingdings" pitchFamily="2" charset="2"/>
              <a:buChar char="Ø"/>
            </a:pPr>
            <a:r>
              <a:rPr lang="en-US" sz="1500" dirty="0" smtClean="0"/>
              <a:t>City of Kenmare	Infrastructure Improvements		$50,000 </a:t>
            </a:r>
          </a:p>
          <a:p>
            <a:pPr lvl="1">
              <a:lnSpc>
                <a:spcPct val="80000"/>
              </a:lnSpc>
              <a:buFont typeface="Wingdings" pitchFamily="2" charset="2"/>
              <a:buChar char="Ø"/>
            </a:pPr>
            <a:r>
              <a:rPr lang="en-US" sz="1500" dirty="0" smtClean="0"/>
              <a:t>City of Killdeer	Water, sewer street improvements		$2,071,054 </a:t>
            </a:r>
          </a:p>
          <a:p>
            <a:pPr lvl="1">
              <a:lnSpc>
                <a:spcPct val="80000"/>
              </a:lnSpc>
              <a:buFont typeface="Wingdings" pitchFamily="2" charset="2"/>
              <a:buChar char="Ø"/>
            </a:pPr>
            <a:r>
              <a:rPr lang="en-US" sz="1500" dirty="0" smtClean="0"/>
              <a:t>City of Lignite		Repairing Streets	 		$50,000 </a:t>
            </a:r>
          </a:p>
          <a:p>
            <a:pPr lvl="1">
              <a:lnSpc>
                <a:spcPct val="80000"/>
              </a:lnSpc>
              <a:buFont typeface="Wingdings" pitchFamily="2" charset="2"/>
              <a:buChar char="Ø"/>
            </a:pPr>
            <a:r>
              <a:rPr lang="en-US" sz="1500" dirty="0" smtClean="0"/>
              <a:t>City of Mohall		</a:t>
            </a:r>
            <a:r>
              <a:rPr lang="en-US" sz="1500" dirty="0" err="1" smtClean="0"/>
              <a:t>Nordkil's</a:t>
            </a:r>
            <a:r>
              <a:rPr lang="en-US" sz="1500" dirty="0" smtClean="0"/>
              <a:t> 2nd addition	 	$50,000 </a:t>
            </a:r>
          </a:p>
        </p:txBody>
      </p:sp>
      <p:pic>
        <p:nvPicPr>
          <p:cNvPr id="95235"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Placeholder 2"/>
          <p:cNvSpPr>
            <a:spLocks noGrp="1"/>
          </p:cNvSpPr>
          <p:nvPr>
            <p:ph type="body" sz="quarter" idx="10"/>
          </p:nvPr>
        </p:nvSpPr>
        <p:spPr>
          <a:xfrm>
            <a:off x="838200" y="1066800"/>
            <a:ext cx="8153400" cy="5562600"/>
          </a:xfrm>
        </p:spPr>
        <p:txBody>
          <a:bodyPr>
            <a:normAutofit/>
          </a:bodyPr>
          <a:lstStyle/>
          <a:p>
            <a:pPr>
              <a:buFont typeface="Wingdings 2" pitchFamily="18" charset="2"/>
              <a:buNone/>
            </a:pPr>
            <a:r>
              <a:rPr lang="en-US" b="1" i="1" dirty="0" smtClean="0"/>
              <a:t>July 2011 – City Infrastructure Grant Round</a:t>
            </a:r>
          </a:p>
          <a:p>
            <a:pPr>
              <a:buFont typeface="Wingdings" pitchFamily="2" charset="2"/>
              <a:buChar char="§"/>
            </a:pPr>
            <a:r>
              <a:rPr lang="en-US" b="1" i="1" dirty="0" smtClean="0"/>
              <a:t>Other Cities (continued)</a:t>
            </a:r>
          </a:p>
          <a:p>
            <a:pPr lvl="1">
              <a:buFont typeface="Wingdings" pitchFamily="2" charset="2"/>
              <a:buChar char="Ø"/>
            </a:pPr>
            <a:r>
              <a:rPr lang="en-US" sz="1500" dirty="0" smtClean="0"/>
              <a:t>City of New Town	Truck By-Pass and Water/Sewer Extension	$869,000 </a:t>
            </a:r>
          </a:p>
          <a:p>
            <a:pPr lvl="1">
              <a:buFont typeface="Wingdings" pitchFamily="2" charset="2"/>
              <a:buChar char="Ø"/>
            </a:pPr>
            <a:r>
              <a:rPr lang="en-US" sz="1500" dirty="0" smtClean="0"/>
              <a:t>City of </a:t>
            </a:r>
            <a:r>
              <a:rPr lang="en-US" sz="1500" dirty="0" err="1" smtClean="0"/>
              <a:t>Parshall</a:t>
            </a:r>
            <a:r>
              <a:rPr lang="en-US" sz="1500" dirty="0" smtClean="0"/>
              <a:t>	Water and Sewer Infrastructure	 	$2,402,932 </a:t>
            </a:r>
          </a:p>
          <a:p>
            <a:pPr lvl="1">
              <a:buFont typeface="Wingdings" pitchFamily="2" charset="2"/>
              <a:buChar char="Ø"/>
            </a:pPr>
            <a:r>
              <a:rPr lang="en-US" sz="1500" dirty="0" smtClean="0"/>
              <a:t>City of Plaza		Robyn Park Housing Development		$1,149,967 </a:t>
            </a:r>
          </a:p>
          <a:p>
            <a:pPr lvl="1">
              <a:buFont typeface="Wingdings" pitchFamily="2" charset="2"/>
              <a:buChar char="Ø"/>
            </a:pPr>
            <a:r>
              <a:rPr lang="en-US" sz="1500" dirty="0" smtClean="0"/>
              <a:t>City of Ray		Wastewater System Improvements	$50,000 </a:t>
            </a:r>
          </a:p>
          <a:p>
            <a:pPr lvl="1">
              <a:buFont typeface="Wingdings" pitchFamily="2" charset="2"/>
              <a:buChar char="Ø"/>
            </a:pPr>
            <a:r>
              <a:rPr lang="en-US" sz="1500" dirty="0" smtClean="0"/>
              <a:t>City of Ross		</a:t>
            </a:r>
            <a:r>
              <a:rPr lang="en-US" sz="1500" dirty="0" err="1" smtClean="0"/>
              <a:t>Ross</a:t>
            </a:r>
            <a:r>
              <a:rPr lang="en-US" sz="1500" dirty="0" smtClean="0"/>
              <a:t> Waste Water Facility	 	$50,000 </a:t>
            </a:r>
          </a:p>
          <a:p>
            <a:pPr lvl="1">
              <a:buFont typeface="Wingdings" pitchFamily="2" charset="2"/>
              <a:buChar char="Ø"/>
            </a:pPr>
            <a:r>
              <a:rPr lang="en-US" sz="1500" dirty="0" smtClean="0"/>
              <a:t>City of Stanley	Infrastructure Improvements		$4,167,969 </a:t>
            </a:r>
          </a:p>
          <a:p>
            <a:pPr lvl="1">
              <a:buFont typeface="Wingdings" pitchFamily="2" charset="2"/>
              <a:buChar char="Ø"/>
            </a:pPr>
            <a:r>
              <a:rPr lang="en-US" sz="1500" dirty="0" smtClean="0"/>
              <a:t>City of Tioga		Infrastructure Improvements	 	$7,751,426 </a:t>
            </a:r>
          </a:p>
          <a:p>
            <a:pPr lvl="1">
              <a:buFont typeface="Wingdings" pitchFamily="2" charset="2"/>
              <a:buChar char="Ø"/>
            </a:pPr>
            <a:r>
              <a:rPr lang="en-US" sz="1500" dirty="0" smtClean="0"/>
              <a:t>City of Watford City	Streets, Water/Sewer, Wastewater </a:t>
            </a:r>
            <a:r>
              <a:rPr lang="en-US" sz="1500" dirty="0" err="1" smtClean="0"/>
              <a:t>Improv</a:t>
            </a:r>
            <a:r>
              <a:rPr lang="en-US" sz="1500" dirty="0" smtClean="0"/>
              <a:t>. 	$12,301,652 </a:t>
            </a:r>
          </a:p>
          <a:p>
            <a:pPr lvl="1">
              <a:buFont typeface="Wingdings" pitchFamily="2" charset="2"/>
              <a:buChar char="Ø"/>
            </a:pPr>
            <a:r>
              <a:rPr lang="en-US" sz="1500" dirty="0" smtClean="0"/>
              <a:t>City of </a:t>
            </a:r>
            <a:r>
              <a:rPr lang="en-US" sz="1500" dirty="0" err="1" smtClean="0"/>
              <a:t>Wildrose</a:t>
            </a:r>
            <a:r>
              <a:rPr lang="en-US" sz="1500" dirty="0" smtClean="0"/>
              <a:t>	Street/Culvert Repair	 		$100,000 </a:t>
            </a:r>
          </a:p>
          <a:p>
            <a:pPr lvl="1" algn="r">
              <a:buFont typeface="Verdana" pitchFamily="34" charset="0"/>
              <a:buNone/>
            </a:pPr>
            <a:r>
              <a:rPr lang="en-US" sz="1600" dirty="0" smtClean="0"/>
              <a:t>				</a:t>
            </a:r>
            <a:r>
              <a:rPr lang="en-US" sz="1600" b="1" dirty="0" smtClean="0"/>
              <a:t>Total For Other Cities - $32,500,000 </a:t>
            </a:r>
          </a:p>
          <a:p>
            <a:pPr lvl="1">
              <a:buFont typeface="Verdana" pitchFamily="34" charset="0"/>
              <a:buNone/>
            </a:pPr>
            <a:endParaRPr lang="en-US" sz="1600" b="1" dirty="0" smtClean="0"/>
          </a:p>
          <a:p>
            <a:pPr lvl="1">
              <a:buFont typeface="Verdana" pitchFamily="34" charset="0"/>
              <a:buNone/>
            </a:pPr>
            <a:r>
              <a:rPr lang="en-US" sz="1800" b="1" dirty="0" smtClean="0"/>
              <a:t>                      Total Awards for the 2011 City Grant Round - $52,500,000</a:t>
            </a:r>
          </a:p>
        </p:txBody>
      </p:sp>
      <p:pic>
        <p:nvPicPr>
          <p:cNvPr id="96259"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7" name="Rectangle 6"/>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Placeholder 2"/>
          <p:cNvSpPr>
            <a:spLocks noGrp="1"/>
          </p:cNvSpPr>
          <p:nvPr>
            <p:ph type="body" sz="quarter" idx="10"/>
          </p:nvPr>
        </p:nvSpPr>
        <p:spPr>
          <a:xfrm>
            <a:off x="838200" y="1066800"/>
            <a:ext cx="8305800" cy="5562600"/>
          </a:xfrm>
        </p:spPr>
        <p:txBody>
          <a:bodyPr/>
          <a:lstStyle/>
          <a:p>
            <a:pPr>
              <a:buFont typeface="Wingdings 2" pitchFamily="18" charset="2"/>
              <a:buNone/>
            </a:pPr>
            <a:r>
              <a:rPr lang="en-US" b="1" i="1" dirty="0" smtClean="0"/>
              <a:t>October - December 2011</a:t>
            </a:r>
          </a:p>
          <a:p>
            <a:pPr>
              <a:buFont typeface="Wingdings 2" pitchFamily="18" charset="2"/>
              <a:buNone/>
            </a:pPr>
            <a:r>
              <a:rPr lang="en-US" b="1" i="1" dirty="0" smtClean="0"/>
              <a:t>	</a:t>
            </a:r>
            <a:r>
              <a:rPr lang="en-US" sz="2600" b="1" i="1" dirty="0" smtClean="0"/>
              <a:t>Township Roads and Transportation Grant Round</a:t>
            </a:r>
          </a:p>
          <a:p>
            <a:pPr>
              <a:buFont typeface="Wingdings 2" pitchFamily="18" charset="2"/>
              <a:buNone/>
            </a:pPr>
            <a:r>
              <a:rPr lang="en-US" sz="1200" b="1" dirty="0" smtClean="0">
                <a:latin typeface="Arial Narrow" pitchFamily="34" charset="0"/>
                <a:cs typeface="Times New Roman" pitchFamily="18" charset="0"/>
              </a:rPr>
              <a:t>POLITICAL SUBDIVISION		County	          Project Title		GRANT AWARD</a:t>
            </a:r>
          </a:p>
          <a:p>
            <a:pPr>
              <a:buFont typeface="Wingdings 2" pitchFamily="18" charset="2"/>
              <a:buNone/>
            </a:pPr>
            <a:r>
              <a:rPr lang="en-US" sz="1200" dirty="0" smtClean="0">
                <a:latin typeface="Arial Narrow" pitchFamily="34" charset="0"/>
                <a:cs typeface="Times New Roman" pitchFamily="18" charset="0"/>
              </a:rPr>
              <a:t>ALEXANDRIA TOWNSHIP		DIVIDE	GRAVEL &amp; MAINTAIN ROADS		$22,500</a:t>
            </a:r>
          </a:p>
          <a:p>
            <a:pPr>
              <a:buFont typeface="Wingdings 2" pitchFamily="18" charset="2"/>
              <a:buNone/>
            </a:pPr>
            <a:r>
              <a:rPr lang="en-US" sz="1200" dirty="0" smtClean="0">
                <a:latin typeface="Arial Narrow" pitchFamily="34" charset="0"/>
                <a:cs typeface="Times New Roman" pitchFamily="18" charset="0"/>
              </a:rPr>
              <a:t>ALGER TOWNSHIP		MOUNTRAIL	ALGER TOWNSHIP ROADS		$100,000</a:t>
            </a:r>
          </a:p>
          <a:p>
            <a:pPr>
              <a:buFont typeface="Wingdings 2" pitchFamily="18" charset="2"/>
              <a:buNone/>
            </a:pPr>
            <a:r>
              <a:rPr lang="en-US" sz="1200" dirty="0" smtClean="0">
                <a:latin typeface="Arial Narrow" pitchFamily="34" charset="0"/>
                <a:cs typeface="Times New Roman" pitchFamily="18" charset="0"/>
              </a:rPr>
              <a:t>ARNEGARD TOWNSHIP		MCKENZIE	NORTHEAST ROAD PROJECT		$100,000</a:t>
            </a:r>
          </a:p>
          <a:p>
            <a:pPr>
              <a:buFont typeface="Wingdings 2" pitchFamily="18" charset="2"/>
              <a:buNone/>
            </a:pPr>
            <a:r>
              <a:rPr lang="en-US" sz="1200" dirty="0" smtClean="0">
                <a:latin typeface="Arial Narrow" pitchFamily="34" charset="0"/>
                <a:cs typeface="Times New Roman" pitchFamily="18" charset="0"/>
              </a:rPr>
              <a:t>BICKER TOWNSHIP		MOUNTRAIL	REBUILD 2 1/4 MILES OF ROAD	$87,500</a:t>
            </a:r>
          </a:p>
          <a:p>
            <a:pPr>
              <a:buFont typeface="Wingdings 2" pitchFamily="18" charset="2"/>
              <a:buNone/>
            </a:pPr>
            <a:r>
              <a:rPr lang="en-US" sz="1200" dirty="0" err="1" smtClean="0">
                <a:latin typeface="Arial Narrow" pitchFamily="34" charset="0"/>
                <a:cs typeface="Times New Roman" pitchFamily="18" charset="0"/>
              </a:rPr>
              <a:t>BROOKBANK</a:t>
            </a:r>
            <a:r>
              <a:rPr lang="en-US" sz="1200" dirty="0" smtClean="0">
                <a:latin typeface="Arial Narrow" pitchFamily="34" charset="0"/>
                <a:cs typeface="Times New Roman" pitchFamily="18" charset="0"/>
              </a:rPr>
              <a:t> TOWNSHIP		MOUNTRAIL	ROAD REPAIR AND REBUILD		$40,000</a:t>
            </a:r>
          </a:p>
          <a:p>
            <a:pPr>
              <a:buFont typeface="Wingdings 2" pitchFamily="18" charset="2"/>
              <a:buNone/>
            </a:pPr>
            <a:r>
              <a:rPr lang="en-US" sz="1200" dirty="0" smtClean="0">
                <a:latin typeface="Arial Narrow" pitchFamily="34" charset="0"/>
                <a:cs typeface="Times New Roman" pitchFamily="18" charset="0"/>
              </a:rPr>
              <a:t>BROOKLYN TOWNSHIP		WILLIAMS	ROAD GRAVELING		$4,845</a:t>
            </a:r>
          </a:p>
          <a:p>
            <a:pPr>
              <a:buFont typeface="Wingdings 2" pitchFamily="18" charset="2"/>
              <a:buNone/>
            </a:pPr>
            <a:r>
              <a:rPr lang="en-US" sz="1200" dirty="0" smtClean="0">
                <a:latin typeface="Arial Narrow" pitchFamily="34" charset="0"/>
                <a:cs typeface="Times New Roman" pitchFamily="18" charset="0"/>
              </a:rPr>
              <a:t>BURKE TOWNSHIP		MOUNTRAIL	FULL TOWNSHIP ROAD GRAVELING	$40,000</a:t>
            </a:r>
          </a:p>
          <a:p>
            <a:pPr>
              <a:buFont typeface="Wingdings 2" pitchFamily="18" charset="2"/>
              <a:buNone/>
            </a:pPr>
            <a:r>
              <a:rPr lang="en-US" sz="1200" dirty="0" smtClean="0">
                <a:latin typeface="Arial Narrow" pitchFamily="34" charset="0"/>
              </a:rPr>
              <a:t>CARBONDALE TOWNSHIP		WARD	DAMAGED ROADS		$2,500</a:t>
            </a:r>
          </a:p>
          <a:p>
            <a:pPr>
              <a:buFont typeface="Wingdings 2" pitchFamily="18" charset="2"/>
              <a:buNone/>
            </a:pPr>
            <a:r>
              <a:rPr lang="en-US" sz="1200" dirty="0" smtClean="0">
                <a:latin typeface="Arial Narrow" pitchFamily="34" charset="0"/>
              </a:rPr>
              <a:t>CHATFIELD TOWNSHIP		BOTTINEAU	DUST CONTROL - ROAD BARRICADES	$2,250</a:t>
            </a:r>
          </a:p>
          <a:p>
            <a:pPr>
              <a:buFont typeface="Wingdings 2" pitchFamily="18" charset="2"/>
              <a:buNone/>
            </a:pPr>
            <a:r>
              <a:rPr lang="en-US" sz="1200" dirty="0" smtClean="0">
                <a:latin typeface="Arial Narrow" pitchFamily="34" charset="0"/>
              </a:rPr>
              <a:t>CLEARY TOWNSHIP		BURKE	BUILD UP 3/4TH MILE OF ROAD	$11,250</a:t>
            </a:r>
          </a:p>
          <a:p>
            <a:pPr>
              <a:buFont typeface="Wingdings 2" pitchFamily="18" charset="2"/>
              <a:buNone/>
            </a:pPr>
            <a:r>
              <a:rPr lang="en-US" sz="1200" dirty="0" smtClean="0">
                <a:latin typeface="Arial Narrow" pitchFamily="34" charset="0"/>
              </a:rPr>
              <a:t>COALFIELD TOWNSHIP		DIVIDE	WEST ROAD PROJECT		$12,500</a:t>
            </a:r>
          </a:p>
          <a:p>
            <a:pPr>
              <a:buFont typeface="Wingdings 2" pitchFamily="18" charset="2"/>
              <a:buNone/>
            </a:pPr>
            <a:r>
              <a:rPr lang="en-US" sz="1200" dirty="0" smtClean="0">
                <a:latin typeface="Arial Narrow" pitchFamily="34" charset="0"/>
              </a:rPr>
              <a:t>COLVILLE TOWNSHIP		BURKE	ROAD REPAIR AND MAINTENANCE	$25,000</a:t>
            </a:r>
          </a:p>
          <a:p>
            <a:pPr>
              <a:buFont typeface="Wingdings 2" pitchFamily="18" charset="2"/>
              <a:buNone/>
            </a:pPr>
            <a:r>
              <a:rPr lang="en-US" sz="1200" dirty="0" smtClean="0">
                <a:latin typeface="Arial Narrow" pitchFamily="34" charset="0"/>
              </a:rPr>
              <a:t>DALE TOWNSHIP		BURKE	ROAD REPAIR &amp; MAINTENANCE	$7,500</a:t>
            </a:r>
          </a:p>
          <a:p>
            <a:pPr>
              <a:buFont typeface="Wingdings 2" pitchFamily="18" charset="2"/>
              <a:buNone/>
            </a:pPr>
            <a:r>
              <a:rPr lang="en-US" sz="1300" dirty="0" smtClean="0">
                <a:latin typeface="Arial Narrow" pitchFamily="34" charset="0"/>
              </a:rPr>
              <a:t>DALEN TOWNSHIP		BOTTINEAU	WILLIAMSON ROAD PROJECT	$6,250</a:t>
            </a:r>
          </a:p>
          <a:p>
            <a:pPr>
              <a:buFont typeface="Wingdings 2" pitchFamily="18" charset="2"/>
              <a:buNone/>
            </a:pPr>
            <a:r>
              <a:rPr lang="en-US" sz="1300" dirty="0" err="1" smtClean="0">
                <a:latin typeface="Arial Narrow" pitchFamily="34" charset="0"/>
              </a:rPr>
              <a:t>DEBING</a:t>
            </a:r>
            <a:r>
              <a:rPr lang="en-US" sz="1300" dirty="0" smtClean="0">
                <a:latin typeface="Arial Narrow" pitchFamily="34" charset="0"/>
              </a:rPr>
              <a:t> TOWNSHIP		MOUNTRAIL	IMPACTED ROADS - </a:t>
            </a:r>
            <a:r>
              <a:rPr lang="en-US" sz="1300" dirty="0" err="1" smtClean="0">
                <a:latin typeface="Arial Narrow" pitchFamily="34" charset="0"/>
              </a:rPr>
              <a:t>DEBING</a:t>
            </a:r>
            <a:r>
              <a:rPr lang="en-US" sz="1300" dirty="0" smtClean="0">
                <a:latin typeface="Arial Narrow" pitchFamily="34" charset="0"/>
              </a:rPr>
              <a:t> </a:t>
            </a:r>
            <a:r>
              <a:rPr lang="en-US" sz="1300" dirty="0" err="1" smtClean="0">
                <a:latin typeface="Arial Narrow" pitchFamily="34" charset="0"/>
              </a:rPr>
              <a:t>TWNSHP</a:t>
            </a:r>
            <a:r>
              <a:rPr lang="en-US" sz="1300" dirty="0" smtClean="0">
                <a:latin typeface="Arial Narrow" pitchFamily="34" charset="0"/>
              </a:rPr>
              <a:t>	$100,000</a:t>
            </a:r>
          </a:p>
          <a:p>
            <a:endParaRPr lang="en-US" sz="2600" b="1" i="1" dirty="0" smtClean="0"/>
          </a:p>
        </p:txBody>
      </p:sp>
      <p:pic>
        <p:nvPicPr>
          <p:cNvPr id="97283"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Placeholder 2"/>
          <p:cNvSpPr>
            <a:spLocks noGrp="1"/>
          </p:cNvSpPr>
          <p:nvPr>
            <p:ph type="body" sz="quarter" idx="10"/>
          </p:nvPr>
        </p:nvSpPr>
        <p:spPr>
          <a:xfrm>
            <a:off x="838200" y="1066800"/>
            <a:ext cx="8305800" cy="5562600"/>
          </a:xfrm>
        </p:spPr>
        <p:txBody>
          <a:bodyPr/>
          <a:lstStyle/>
          <a:p>
            <a:pPr>
              <a:buFont typeface="Wingdings 2" pitchFamily="18" charset="2"/>
              <a:buNone/>
            </a:pPr>
            <a:r>
              <a:rPr lang="en-US" b="1" i="1" dirty="0" smtClean="0"/>
              <a:t>October - December 2011</a:t>
            </a:r>
          </a:p>
          <a:p>
            <a:pPr>
              <a:buFont typeface="Wingdings 2" pitchFamily="18" charset="2"/>
              <a:buNone/>
            </a:pPr>
            <a:r>
              <a:rPr lang="en-US" b="1" i="1" dirty="0" smtClean="0"/>
              <a:t>	</a:t>
            </a:r>
            <a:r>
              <a:rPr lang="en-US" sz="2200" b="1" i="1" dirty="0" smtClean="0"/>
              <a:t>Township Roads and Transportation Grant Round (continued)</a:t>
            </a:r>
          </a:p>
          <a:p>
            <a:pPr>
              <a:buFont typeface="Wingdings 2" pitchFamily="18" charset="2"/>
              <a:buNone/>
            </a:pPr>
            <a:r>
              <a:rPr lang="en-US" sz="1200" b="1" dirty="0" smtClean="0">
                <a:latin typeface="Arial Narrow" pitchFamily="34" charset="0"/>
                <a:cs typeface="Times New Roman" pitchFamily="18" charset="0"/>
              </a:rPr>
              <a:t>POLITICAL SUBDIVISION		County	          Project Title		GRANT AWARD</a:t>
            </a:r>
          </a:p>
          <a:p>
            <a:pPr>
              <a:buFont typeface="Wingdings 2" pitchFamily="18" charset="2"/>
              <a:buNone/>
            </a:pPr>
            <a:r>
              <a:rPr lang="en-US" sz="1200" dirty="0" err="1" smtClean="0">
                <a:solidFill>
                  <a:srgbClr val="000000"/>
                </a:solidFill>
                <a:latin typeface="Calibri" pitchFamily="34" charset="0"/>
              </a:rPr>
              <a:t>EIDSVOLD</a:t>
            </a:r>
            <a:r>
              <a:rPr lang="en-US" sz="1200" dirty="0" smtClean="0">
                <a:solidFill>
                  <a:srgbClr val="000000"/>
                </a:solidFill>
                <a:latin typeface="Calibri" pitchFamily="34" charset="0"/>
              </a:rPr>
              <a:t> TOWNSHIP		BOTTINEAU	FIX DAMAGED ROADS		$25,000	</a:t>
            </a:r>
          </a:p>
          <a:p>
            <a:pPr>
              <a:buFont typeface="Wingdings 2" pitchFamily="18" charset="2"/>
              <a:buNone/>
            </a:pPr>
            <a:r>
              <a:rPr lang="en-US" sz="1200" dirty="0" smtClean="0">
                <a:latin typeface="Arial Narrow" pitchFamily="34" charset="0"/>
                <a:cs typeface="Times New Roman" pitchFamily="18" charset="0"/>
              </a:rPr>
              <a:t>FERTILE TOWNSHIP		MOUNTRAIL	REWORK END OF HAUL ROAD	$36,000</a:t>
            </a:r>
          </a:p>
          <a:p>
            <a:pPr>
              <a:buFont typeface="Wingdings 2" pitchFamily="18" charset="2"/>
              <a:buNone/>
            </a:pPr>
            <a:r>
              <a:rPr lang="en-US" sz="1200" dirty="0" smtClean="0">
                <a:latin typeface="Arial Narrow" pitchFamily="34" charset="0"/>
                <a:cs typeface="Times New Roman" pitchFamily="18" charset="0"/>
              </a:rPr>
              <a:t>FILLMORE TOWNSHIP		DIVIDE	ROAD REPAIR			$54,000</a:t>
            </a:r>
          </a:p>
          <a:p>
            <a:pPr>
              <a:buFont typeface="Wingdings 2" pitchFamily="18" charset="2"/>
              <a:buNone/>
            </a:pPr>
            <a:r>
              <a:rPr lang="en-US" sz="1200" dirty="0" smtClean="0">
                <a:latin typeface="Arial Narrow" pitchFamily="34" charset="0"/>
                <a:cs typeface="Times New Roman" pitchFamily="18" charset="0"/>
              </a:rPr>
              <a:t>FOOTHILLS TOWNSHIP		BURKE	ROAD MAINTENANCE		$5,000</a:t>
            </a:r>
          </a:p>
          <a:p>
            <a:pPr>
              <a:buFont typeface="Wingdings 2" pitchFamily="18" charset="2"/>
              <a:buNone/>
            </a:pPr>
            <a:r>
              <a:rPr lang="en-US" sz="1200" dirty="0" err="1" smtClean="0">
                <a:latin typeface="Arial Narrow" pitchFamily="34" charset="0"/>
                <a:cs typeface="Times New Roman" pitchFamily="18" charset="0"/>
              </a:rPr>
              <a:t>GARNESS</a:t>
            </a:r>
            <a:r>
              <a:rPr lang="en-US" sz="1200" dirty="0" smtClean="0">
                <a:latin typeface="Arial Narrow" pitchFamily="34" charset="0"/>
                <a:cs typeface="Times New Roman" pitchFamily="18" charset="0"/>
              </a:rPr>
              <a:t> TOWNSHIP		BURKE	GRAVEL FOR TOWNSHIP ROADS	$11,000</a:t>
            </a:r>
          </a:p>
          <a:p>
            <a:pPr>
              <a:buFont typeface="Wingdings 2" pitchFamily="18" charset="2"/>
              <a:buNone/>
            </a:pPr>
            <a:r>
              <a:rPr lang="en-US" sz="1200" dirty="0" smtClean="0">
                <a:latin typeface="Arial Narrow" pitchFamily="34" charset="0"/>
                <a:cs typeface="Times New Roman" pitchFamily="18" charset="0"/>
              </a:rPr>
              <a:t>GRASSLAND TOWNSHIP		RENVILLE	ROAD REBUILDING 2012		$22,500</a:t>
            </a:r>
          </a:p>
          <a:p>
            <a:pPr>
              <a:buFont typeface="Wingdings 2" pitchFamily="18" charset="2"/>
              <a:buNone/>
            </a:pPr>
            <a:r>
              <a:rPr lang="en-US" sz="1200" dirty="0" smtClean="0">
                <a:latin typeface="Arial Narrow" pitchFamily="34" charset="0"/>
                <a:cs typeface="Times New Roman" pitchFamily="18" charset="0"/>
              </a:rPr>
              <a:t>HAWKEYE VALLEY TOWNSHIP	MCKENZIE	HAZARDOUS INTERSECTION CORRECTION	$30,000</a:t>
            </a:r>
          </a:p>
          <a:p>
            <a:pPr>
              <a:buFont typeface="Wingdings 2" pitchFamily="18" charset="2"/>
              <a:buNone/>
            </a:pPr>
            <a:r>
              <a:rPr lang="en-US" sz="1200" dirty="0" smtClean="0">
                <a:latin typeface="Arial Narrow" pitchFamily="34" charset="0"/>
                <a:cs typeface="Times New Roman" pitchFamily="18" charset="0"/>
              </a:rPr>
              <a:t>IDAHO TOWNSHIP		MOUNTRAIL	83RD STREET &amp; 63RD AVE CONSTRUCTION	$100,000</a:t>
            </a:r>
          </a:p>
          <a:p>
            <a:pPr>
              <a:buFont typeface="Wingdings 2" pitchFamily="18" charset="2"/>
              <a:buNone/>
            </a:pPr>
            <a:r>
              <a:rPr lang="en-US" sz="1200" dirty="0" smtClean="0">
                <a:latin typeface="Arial Narrow" pitchFamily="34" charset="0"/>
                <a:cs typeface="Times New Roman" pitchFamily="18" charset="0"/>
              </a:rPr>
              <a:t>JAMES HILL TOWNSHIP		MOUNTRAIL	ROAD REPAIR			$50,000</a:t>
            </a:r>
          </a:p>
          <a:p>
            <a:pPr>
              <a:buFont typeface="Wingdings 2" pitchFamily="18" charset="2"/>
              <a:buNone/>
            </a:pPr>
            <a:r>
              <a:rPr lang="en-US" sz="1200" dirty="0" smtClean="0">
                <a:latin typeface="Arial Narrow" pitchFamily="34" charset="0"/>
                <a:cs typeface="Times New Roman" pitchFamily="18" charset="0"/>
              </a:rPr>
              <a:t>KEENE TOWNSHIP		MCKENZIE	</a:t>
            </a:r>
            <a:r>
              <a:rPr lang="en-US" sz="1200" dirty="0" err="1" smtClean="0">
                <a:latin typeface="Arial Narrow" pitchFamily="34" charset="0"/>
                <a:cs typeface="Times New Roman" pitchFamily="18" charset="0"/>
              </a:rPr>
              <a:t>CEYNAR</a:t>
            </a:r>
            <a:r>
              <a:rPr lang="en-US" sz="1200" dirty="0" smtClean="0">
                <a:latin typeface="Arial Narrow" pitchFamily="34" charset="0"/>
                <a:cs typeface="Times New Roman" pitchFamily="18" charset="0"/>
              </a:rPr>
              <a:t> ROAD RESURFACING	$15,000</a:t>
            </a:r>
          </a:p>
          <a:p>
            <a:pPr>
              <a:buFont typeface="Wingdings 2" pitchFamily="18" charset="2"/>
              <a:buNone/>
            </a:pPr>
            <a:r>
              <a:rPr lang="en-US" sz="1200" dirty="0" smtClean="0">
                <a:latin typeface="Arial Narrow" pitchFamily="34" charset="0"/>
                <a:cs typeface="Times New Roman" pitchFamily="18" charset="0"/>
              </a:rPr>
              <a:t>LAKEVIEW TOWNSHIP		BURKE	GRAVEL AND MAINTENANCE		$33,625</a:t>
            </a:r>
          </a:p>
          <a:p>
            <a:pPr>
              <a:buFont typeface="Wingdings 2" pitchFamily="18" charset="2"/>
              <a:buNone/>
            </a:pPr>
            <a:r>
              <a:rPr lang="en-US" sz="1200" dirty="0" err="1" smtClean="0">
                <a:latin typeface="Arial Narrow" pitchFamily="34" charset="0"/>
                <a:cs typeface="Times New Roman" pitchFamily="18" charset="0"/>
              </a:rPr>
              <a:t>LANGBERG</a:t>
            </a:r>
            <a:r>
              <a:rPr lang="en-US" sz="1200" dirty="0" smtClean="0">
                <a:latin typeface="Arial Narrow" pitchFamily="34" charset="0"/>
                <a:cs typeface="Times New Roman" pitchFamily="18" charset="0"/>
              </a:rPr>
              <a:t> TOWNSHIP		BOWMAN	GRAVEL HORSE CREEK RD, </a:t>
            </a:r>
            <a:r>
              <a:rPr lang="en-US" sz="1200" dirty="0" err="1" smtClean="0">
                <a:latin typeface="Arial Narrow" pitchFamily="34" charset="0"/>
                <a:cs typeface="Times New Roman" pitchFamily="18" charset="0"/>
              </a:rPr>
              <a:t>LANGBERG</a:t>
            </a:r>
            <a:r>
              <a:rPr lang="en-US" sz="1200" dirty="0" smtClean="0">
                <a:latin typeface="Arial Narrow" pitchFamily="34" charset="0"/>
                <a:cs typeface="Times New Roman" pitchFamily="18" charset="0"/>
              </a:rPr>
              <a:t> TWN$10,000</a:t>
            </a:r>
          </a:p>
          <a:p>
            <a:pPr>
              <a:buFont typeface="Wingdings 2" pitchFamily="18" charset="2"/>
              <a:buNone/>
            </a:pPr>
            <a:r>
              <a:rPr lang="en-US" sz="1200" dirty="0" smtClean="0">
                <a:latin typeface="Arial Narrow" pitchFamily="34" charset="0"/>
                <a:cs typeface="Times New Roman" pitchFamily="18" charset="0"/>
              </a:rPr>
              <a:t>LINCOLN VALLEY TOWNSHIP		DIVIDE	REBUILD ROAD		$100,000</a:t>
            </a:r>
          </a:p>
          <a:p>
            <a:pPr>
              <a:buFont typeface="Wingdings 2" pitchFamily="18" charset="2"/>
              <a:buNone/>
            </a:pPr>
            <a:r>
              <a:rPr lang="en-US" sz="1200" dirty="0" smtClean="0">
                <a:latin typeface="Arial Narrow" pitchFamily="34" charset="0"/>
                <a:cs typeface="Times New Roman" pitchFamily="18" charset="0"/>
              </a:rPr>
              <a:t>LOWLAND TOWNSHIP		MOUNTRAIL	OIL WELL IMPACT - JOHNSON		$30,775</a:t>
            </a:r>
          </a:p>
          <a:p>
            <a:pPr>
              <a:buFont typeface="Wingdings 2" pitchFamily="18" charset="2"/>
              <a:buNone/>
            </a:pPr>
            <a:r>
              <a:rPr lang="en-US" sz="1200" dirty="0" smtClean="0">
                <a:latin typeface="Arial Narrow" pitchFamily="34" charset="0"/>
                <a:cs typeface="Times New Roman" pitchFamily="18" charset="0"/>
              </a:rPr>
              <a:t>MARSHALL TOWNSHIP		WILLIAMS	CULVERT REPLACEMENTS		$12,500</a:t>
            </a:r>
          </a:p>
          <a:p>
            <a:pPr>
              <a:buFont typeface="Wingdings 2" pitchFamily="18" charset="2"/>
              <a:buNone/>
            </a:pPr>
            <a:endParaRPr lang="en-US" sz="1200" dirty="0" smtClean="0">
              <a:latin typeface="Arial Narrow" pitchFamily="34" charset="0"/>
              <a:cs typeface="Times New Roman" pitchFamily="18" charset="0"/>
            </a:endParaRPr>
          </a:p>
        </p:txBody>
      </p:sp>
      <p:pic>
        <p:nvPicPr>
          <p:cNvPr id="98307"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Placeholder 2"/>
          <p:cNvSpPr>
            <a:spLocks noGrp="1"/>
          </p:cNvSpPr>
          <p:nvPr>
            <p:ph type="body" sz="quarter" idx="10"/>
          </p:nvPr>
        </p:nvSpPr>
        <p:spPr>
          <a:xfrm>
            <a:off x="838200" y="990600"/>
            <a:ext cx="8305800" cy="5562600"/>
          </a:xfrm>
        </p:spPr>
        <p:txBody>
          <a:bodyPr/>
          <a:lstStyle/>
          <a:p>
            <a:pPr>
              <a:buFont typeface="Wingdings 2" pitchFamily="18" charset="2"/>
              <a:buNone/>
            </a:pPr>
            <a:r>
              <a:rPr lang="en-US" b="1" i="1" dirty="0" smtClean="0"/>
              <a:t>October - December 2011</a:t>
            </a:r>
          </a:p>
          <a:p>
            <a:pPr>
              <a:buFont typeface="Wingdings 2" pitchFamily="18" charset="2"/>
              <a:buNone/>
            </a:pPr>
            <a:r>
              <a:rPr lang="en-US" b="1" i="1" dirty="0" smtClean="0"/>
              <a:t>	</a:t>
            </a:r>
            <a:r>
              <a:rPr lang="en-US" sz="2200" b="1" i="1" dirty="0" smtClean="0"/>
              <a:t>Township Roads and Transportation Grant Round (continued)</a:t>
            </a:r>
          </a:p>
          <a:p>
            <a:pPr>
              <a:buFont typeface="Wingdings 2" pitchFamily="18" charset="2"/>
              <a:buNone/>
            </a:pPr>
            <a:r>
              <a:rPr lang="en-US" sz="1200" b="1" dirty="0" smtClean="0">
                <a:latin typeface="Arial Narrow" pitchFamily="34" charset="0"/>
                <a:cs typeface="Times New Roman" pitchFamily="18" charset="0"/>
              </a:rPr>
              <a:t>POLITICAL SUBDIVISION		County	          Project Title		GRANT AWARD</a:t>
            </a:r>
          </a:p>
          <a:p>
            <a:pPr>
              <a:buFont typeface="Wingdings 2" pitchFamily="18" charset="2"/>
              <a:buNone/>
            </a:pPr>
            <a:r>
              <a:rPr lang="en-US" sz="1200" dirty="0" err="1" smtClean="0">
                <a:latin typeface="Arial Narrow" pitchFamily="34" charset="0"/>
                <a:cs typeface="Times New Roman" pitchFamily="18" charset="0"/>
              </a:rPr>
              <a:t>NEWBORG</a:t>
            </a:r>
            <a:r>
              <a:rPr lang="en-US" sz="1200" dirty="0" smtClean="0">
                <a:latin typeface="Arial Narrow" pitchFamily="34" charset="0"/>
                <a:cs typeface="Times New Roman" pitchFamily="18" charset="0"/>
              </a:rPr>
              <a:t> TOWNSHIP		BOTTINEAU	ROAD CONSTRUCTION		$15,000</a:t>
            </a:r>
          </a:p>
          <a:p>
            <a:pPr>
              <a:buFont typeface="Wingdings 2" pitchFamily="18" charset="2"/>
              <a:buNone/>
            </a:pPr>
            <a:r>
              <a:rPr lang="en-US" sz="1200" dirty="0" smtClean="0">
                <a:latin typeface="Arial Narrow" pitchFamily="34" charset="0"/>
                <a:cs typeface="Times New Roman" pitchFamily="18" charset="0"/>
              </a:rPr>
              <a:t>PALERMO TOWNSHIP		MOUNTRAIL	PALERMO TOWNSHIP GRAVEL PROJECT	$10,000</a:t>
            </a:r>
          </a:p>
          <a:p>
            <a:pPr>
              <a:buFont typeface="Wingdings 2" pitchFamily="18" charset="2"/>
              <a:buNone/>
            </a:pPr>
            <a:r>
              <a:rPr lang="en-US" sz="1200" dirty="0" smtClean="0">
                <a:solidFill>
                  <a:srgbClr val="000000"/>
                </a:solidFill>
                <a:latin typeface="Calibri" pitchFamily="34" charset="0"/>
              </a:rPr>
              <a:t>PALMER TOWNSHIP		DIVIDE	ROAD RENOVATION AND GRAVELING	$10,000	</a:t>
            </a:r>
          </a:p>
          <a:p>
            <a:pPr>
              <a:buFont typeface="Wingdings 2" pitchFamily="18" charset="2"/>
              <a:buNone/>
            </a:pPr>
            <a:r>
              <a:rPr lang="en-US" sz="1200" dirty="0" err="1" smtClean="0">
                <a:solidFill>
                  <a:srgbClr val="000000"/>
                </a:solidFill>
                <a:latin typeface="Calibri" pitchFamily="34" charset="0"/>
              </a:rPr>
              <a:t>PHERRIN</a:t>
            </a:r>
            <a:r>
              <a:rPr lang="en-US" sz="1200" dirty="0" smtClean="0">
                <a:solidFill>
                  <a:srgbClr val="000000"/>
                </a:solidFill>
                <a:latin typeface="Calibri" pitchFamily="34" charset="0"/>
              </a:rPr>
              <a:t> TOWNSHIP		WILLIAMS	</a:t>
            </a:r>
            <a:r>
              <a:rPr lang="en-US" sz="1200" dirty="0" err="1" smtClean="0">
                <a:solidFill>
                  <a:srgbClr val="000000"/>
                </a:solidFill>
                <a:latin typeface="Calibri" pitchFamily="34" charset="0"/>
              </a:rPr>
              <a:t>BUSCHING</a:t>
            </a:r>
            <a:r>
              <a:rPr lang="en-US" sz="1200" dirty="0" smtClean="0">
                <a:solidFill>
                  <a:srgbClr val="000000"/>
                </a:solidFill>
                <a:latin typeface="Calibri" pitchFamily="34" charset="0"/>
              </a:rPr>
              <a:t> ROAD RECONSTRUCTION 	$75,000	</a:t>
            </a:r>
          </a:p>
          <a:p>
            <a:pPr>
              <a:buFont typeface="Wingdings 2" pitchFamily="18" charset="2"/>
              <a:buNone/>
            </a:pPr>
            <a:r>
              <a:rPr lang="en-US" sz="1200" dirty="0" smtClean="0">
                <a:solidFill>
                  <a:srgbClr val="000000"/>
                </a:solidFill>
                <a:latin typeface="Calibri" pitchFamily="34" charset="0"/>
              </a:rPr>
              <a:t>PLAZA TOWNSHIP		MOUNTRAIL	REPAIRING TOWNSHIP ROADS	$12,500	</a:t>
            </a:r>
          </a:p>
          <a:p>
            <a:pPr>
              <a:buFont typeface="Wingdings 2" pitchFamily="18" charset="2"/>
              <a:buNone/>
            </a:pPr>
            <a:r>
              <a:rPr lang="en-US" sz="1200" dirty="0" smtClean="0">
                <a:solidFill>
                  <a:srgbClr val="000000"/>
                </a:solidFill>
                <a:latin typeface="Calibri" pitchFamily="34" charset="0"/>
              </a:rPr>
              <a:t>PLEASANT VALLEY TOWNSHIP	WILLIAMS	</a:t>
            </a:r>
            <a:r>
              <a:rPr lang="en-US" sz="1200" dirty="0" err="1" smtClean="0">
                <a:solidFill>
                  <a:srgbClr val="000000"/>
                </a:solidFill>
                <a:latin typeface="Calibri" pitchFamily="34" charset="0"/>
              </a:rPr>
              <a:t>RECONSTRUCTN</a:t>
            </a:r>
            <a:r>
              <a:rPr lang="en-US" sz="1200" dirty="0" smtClean="0">
                <a:solidFill>
                  <a:srgbClr val="000000"/>
                </a:solidFill>
                <a:latin typeface="Calibri" pitchFamily="34" charset="0"/>
              </a:rPr>
              <a:t> ROAD BEDS OILFIELD </a:t>
            </a:r>
            <a:r>
              <a:rPr lang="en-US" sz="1200" dirty="0" err="1" smtClean="0">
                <a:solidFill>
                  <a:srgbClr val="000000"/>
                </a:solidFill>
                <a:latin typeface="Calibri" pitchFamily="34" charset="0"/>
              </a:rPr>
              <a:t>TRFIC</a:t>
            </a:r>
            <a:r>
              <a:rPr lang="en-US" sz="1200" dirty="0" smtClean="0">
                <a:solidFill>
                  <a:srgbClr val="000000"/>
                </a:solidFill>
                <a:latin typeface="Calibri" pitchFamily="34" charset="0"/>
              </a:rPr>
              <a:t>	$78,000	</a:t>
            </a:r>
          </a:p>
          <a:p>
            <a:pPr>
              <a:buFont typeface="Wingdings 2" pitchFamily="18" charset="2"/>
              <a:buNone/>
            </a:pPr>
            <a:r>
              <a:rPr lang="en-US" sz="1200" dirty="0" smtClean="0">
                <a:solidFill>
                  <a:srgbClr val="000000"/>
                </a:solidFill>
                <a:latin typeface="Calibri" pitchFamily="34" charset="0"/>
              </a:rPr>
              <a:t>POWERS TOWNSHIP		MOUNTRAIL	ROAD REPAIR			$17,500	</a:t>
            </a:r>
          </a:p>
          <a:p>
            <a:pPr>
              <a:buFont typeface="Wingdings 2" pitchFamily="18" charset="2"/>
              <a:buNone/>
            </a:pPr>
            <a:r>
              <a:rPr lang="en-US" sz="1200" dirty="0" smtClean="0">
                <a:solidFill>
                  <a:srgbClr val="000000"/>
                </a:solidFill>
                <a:latin typeface="Calibri" pitchFamily="34" charset="0"/>
              </a:rPr>
              <a:t>PURCELL TOWNSHIP		MOUNTRAIL	ROAD RESTORATION		$50,000	</a:t>
            </a:r>
          </a:p>
          <a:p>
            <a:pPr>
              <a:buFont typeface="Wingdings 2" pitchFamily="18" charset="2"/>
              <a:buNone/>
            </a:pPr>
            <a:r>
              <a:rPr lang="en-US" sz="1200" dirty="0" smtClean="0">
                <a:solidFill>
                  <a:srgbClr val="000000"/>
                </a:solidFill>
                <a:latin typeface="Calibri" pitchFamily="34" charset="0"/>
              </a:rPr>
              <a:t>RAT LAKE TOWNSHIP		MOUNTRAIL	53RD STREET			$100,000	</a:t>
            </a:r>
          </a:p>
          <a:p>
            <a:pPr>
              <a:buFont typeface="Wingdings 2" pitchFamily="18" charset="2"/>
              <a:buNone/>
            </a:pPr>
            <a:r>
              <a:rPr lang="en-US" sz="1200" dirty="0" smtClean="0">
                <a:solidFill>
                  <a:srgbClr val="000000"/>
                </a:solidFill>
                <a:latin typeface="Calibri" pitchFamily="34" charset="0"/>
              </a:rPr>
              <a:t>REDMOND TOWNSHIP		MOUNTRAIL	GRAVELING ROADS		$2,500	</a:t>
            </a:r>
          </a:p>
          <a:p>
            <a:pPr>
              <a:buFont typeface="Wingdings 2" pitchFamily="18" charset="2"/>
              <a:buNone/>
            </a:pPr>
            <a:r>
              <a:rPr lang="en-US" sz="1200" dirty="0" smtClean="0">
                <a:solidFill>
                  <a:srgbClr val="000000"/>
                </a:solidFill>
                <a:latin typeface="Calibri" pitchFamily="34" charset="0"/>
              </a:rPr>
              <a:t>ROUND PRAIRIE TOWNSHIP		WILLIAMS	EASTERN TOWNSHIP ROAD REPAIR	$10,000	</a:t>
            </a:r>
          </a:p>
          <a:p>
            <a:pPr>
              <a:buFont typeface="Wingdings 2" pitchFamily="18" charset="2"/>
              <a:buNone/>
            </a:pPr>
            <a:r>
              <a:rPr lang="en-US" sz="1200" dirty="0" smtClean="0">
                <a:solidFill>
                  <a:srgbClr val="000000"/>
                </a:solidFill>
                <a:latin typeface="Calibri" pitchFamily="34" charset="0"/>
              </a:rPr>
              <a:t>SADDLE BUTTE TOWNSHIP		GOLDEN </a:t>
            </a:r>
            <a:r>
              <a:rPr lang="en-US" sz="1200" dirty="0" err="1" smtClean="0">
                <a:solidFill>
                  <a:srgbClr val="000000"/>
                </a:solidFill>
                <a:latin typeface="Calibri" pitchFamily="34" charset="0"/>
              </a:rPr>
              <a:t>VLY</a:t>
            </a:r>
            <a:r>
              <a:rPr lang="en-US" sz="1200" dirty="0" smtClean="0">
                <a:solidFill>
                  <a:srgbClr val="000000"/>
                </a:solidFill>
                <a:latin typeface="Calibri" pitchFamily="34" charset="0"/>
              </a:rPr>
              <a:t>	ROAD PROJECTS 2 - 5		$47,980	</a:t>
            </a:r>
          </a:p>
          <a:p>
            <a:pPr>
              <a:buFont typeface="Wingdings 2" pitchFamily="18" charset="2"/>
              <a:buNone/>
            </a:pPr>
            <a:r>
              <a:rPr lang="en-US" sz="1200" dirty="0" smtClean="0">
                <a:solidFill>
                  <a:srgbClr val="000000"/>
                </a:solidFill>
                <a:latin typeface="Calibri" pitchFamily="34" charset="0"/>
              </a:rPr>
              <a:t>SHERMAN TOWNSHIP		BOTTINEAU	SHERMAN </a:t>
            </a:r>
            <a:r>
              <a:rPr lang="en-US" sz="1200" dirty="0" err="1" smtClean="0">
                <a:solidFill>
                  <a:srgbClr val="000000"/>
                </a:solidFill>
                <a:latin typeface="Calibri" pitchFamily="34" charset="0"/>
              </a:rPr>
              <a:t>TWPS</a:t>
            </a:r>
            <a:r>
              <a:rPr lang="en-US" sz="1200" dirty="0" smtClean="0">
                <a:solidFill>
                  <a:srgbClr val="000000"/>
                </a:solidFill>
                <a:latin typeface="Calibri" pitchFamily="34" charset="0"/>
              </a:rPr>
              <a:t> 2011 CONSTRUCTION	$5,750	</a:t>
            </a:r>
          </a:p>
          <a:p>
            <a:pPr>
              <a:buFont typeface="Wingdings 2" pitchFamily="18" charset="2"/>
              <a:buNone/>
            </a:pPr>
            <a:r>
              <a:rPr lang="en-US" sz="1200" dirty="0" err="1" smtClean="0">
                <a:solidFill>
                  <a:srgbClr val="000000"/>
                </a:solidFill>
                <a:latin typeface="Calibri" pitchFamily="34" charset="0"/>
              </a:rPr>
              <a:t>SHORTCREEK</a:t>
            </a:r>
            <a:r>
              <a:rPr lang="en-US" sz="1200" dirty="0" smtClean="0">
                <a:solidFill>
                  <a:srgbClr val="000000"/>
                </a:solidFill>
                <a:latin typeface="Calibri" pitchFamily="34" charset="0"/>
              </a:rPr>
              <a:t> TOWNSHIP		BURKE	IMPACTED ROADS		$21,000	</a:t>
            </a:r>
          </a:p>
          <a:p>
            <a:pPr>
              <a:buFont typeface="Wingdings 2" pitchFamily="18" charset="2"/>
              <a:buNone/>
            </a:pPr>
            <a:r>
              <a:rPr lang="en-US" sz="1200" dirty="0" smtClean="0">
                <a:solidFill>
                  <a:srgbClr val="000000"/>
                </a:solidFill>
                <a:latin typeface="Calibri" pitchFamily="34" charset="0"/>
              </a:rPr>
              <a:t>SIOUX TOWNSHIP		MCKENZIE	HAUL ROAD HILL RECONSTRUCTION	$12,500	</a:t>
            </a:r>
          </a:p>
          <a:p>
            <a:pPr>
              <a:buFont typeface="Wingdings 2" pitchFamily="18" charset="2"/>
              <a:buNone/>
            </a:pPr>
            <a:r>
              <a:rPr lang="en-US" sz="1200" dirty="0" smtClean="0">
                <a:solidFill>
                  <a:srgbClr val="000000"/>
                </a:solidFill>
                <a:latin typeface="Calibri" pitchFamily="34" charset="0"/>
              </a:rPr>
              <a:t>SIOUX TRAIL TOWNSHIP		DIVIDE	REBUILD ROADS		$30,000	</a:t>
            </a:r>
          </a:p>
          <a:p>
            <a:pPr>
              <a:buFont typeface="Wingdings 2" pitchFamily="18" charset="2"/>
              <a:buNone/>
            </a:pPr>
            <a:r>
              <a:rPr lang="en-US" sz="1200" dirty="0" smtClean="0">
                <a:solidFill>
                  <a:srgbClr val="000000"/>
                </a:solidFill>
                <a:latin typeface="Calibri" pitchFamily="34" charset="0"/>
              </a:rPr>
              <a:t>	</a:t>
            </a:r>
          </a:p>
          <a:p>
            <a:pPr>
              <a:buFont typeface="Wingdings 2" pitchFamily="18" charset="2"/>
              <a:buNone/>
            </a:pPr>
            <a:endParaRPr lang="en-US" sz="1200" dirty="0" smtClean="0">
              <a:latin typeface="Arial Narrow" pitchFamily="34" charset="0"/>
              <a:cs typeface="Times New Roman" pitchFamily="18" charset="0"/>
            </a:endParaRPr>
          </a:p>
        </p:txBody>
      </p:sp>
      <p:pic>
        <p:nvPicPr>
          <p:cNvPr id="99331"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Placeholder 2"/>
          <p:cNvSpPr>
            <a:spLocks noGrp="1"/>
          </p:cNvSpPr>
          <p:nvPr>
            <p:ph type="body" sz="quarter" idx="10"/>
          </p:nvPr>
        </p:nvSpPr>
        <p:spPr>
          <a:xfrm>
            <a:off x="838200" y="1066800"/>
            <a:ext cx="8305800" cy="5562600"/>
          </a:xfrm>
        </p:spPr>
        <p:txBody>
          <a:bodyPr/>
          <a:lstStyle/>
          <a:p>
            <a:pPr>
              <a:buFont typeface="Wingdings 2" pitchFamily="18" charset="2"/>
              <a:buNone/>
            </a:pPr>
            <a:r>
              <a:rPr lang="en-US" b="1" i="1" dirty="0" smtClean="0"/>
              <a:t>October - December 2011</a:t>
            </a:r>
          </a:p>
          <a:p>
            <a:pPr>
              <a:buFont typeface="Wingdings 2" pitchFamily="18" charset="2"/>
              <a:buNone/>
            </a:pPr>
            <a:r>
              <a:rPr lang="en-US" b="1" i="1" dirty="0" smtClean="0"/>
              <a:t>	</a:t>
            </a:r>
            <a:r>
              <a:rPr lang="en-US" sz="2200" b="1" i="1" dirty="0" smtClean="0"/>
              <a:t>Township Roads and Transportation Grant Round (continued)</a:t>
            </a:r>
          </a:p>
          <a:p>
            <a:pPr>
              <a:buFont typeface="Wingdings 2" pitchFamily="18" charset="2"/>
              <a:buNone/>
            </a:pPr>
            <a:r>
              <a:rPr lang="en-US" sz="1200" b="1" dirty="0" smtClean="0">
                <a:latin typeface="Arial Narrow" pitchFamily="34" charset="0"/>
                <a:cs typeface="Times New Roman" pitchFamily="18" charset="0"/>
              </a:rPr>
              <a:t>POLITICAL SUBDIVISION		County	          Project Title		GRANT AWARD</a:t>
            </a:r>
          </a:p>
          <a:p>
            <a:pPr>
              <a:buFont typeface="Wingdings 2" pitchFamily="18" charset="2"/>
              <a:buNone/>
            </a:pPr>
            <a:r>
              <a:rPr lang="en-US" sz="1200" dirty="0" err="1" smtClean="0">
                <a:solidFill>
                  <a:srgbClr val="000000"/>
                </a:solidFill>
                <a:latin typeface="Calibri" pitchFamily="34" charset="0"/>
              </a:rPr>
              <a:t>SORKNESS</a:t>
            </a:r>
            <a:r>
              <a:rPr lang="en-US" sz="1200" dirty="0" smtClean="0">
                <a:solidFill>
                  <a:srgbClr val="000000"/>
                </a:solidFill>
                <a:latin typeface="Calibri" pitchFamily="34" charset="0"/>
              </a:rPr>
              <a:t> TOWNSHIP		MOUNTRAIL	IMPACTED ROAD REPAIRS &amp; MAINTENANCE	$79,490	</a:t>
            </a:r>
          </a:p>
          <a:p>
            <a:pPr>
              <a:buFont typeface="Wingdings 2" pitchFamily="18" charset="2"/>
              <a:buNone/>
            </a:pPr>
            <a:r>
              <a:rPr lang="en-US" sz="1200" dirty="0" smtClean="0">
                <a:solidFill>
                  <a:srgbClr val="000000"/>
                </a:solidFill>
                <a:latin typeface="Calibri" pitchFamily="34" charset="0"/>
              </a:rPr>
              <a:t>SPRING COULEE TOWNSHIP		MOUNTRAIL	ROAD MAINTENANCE AND REPAIR	$57,120	</a:t>
            </a:r>
          </a:p>
          <a:p>
            <a:pPr>
              <a:buFont typeface="Wingdings 2" pitchFamily="18" charset="2"/>
              <a:buNone/>
            </a:pPr>
            <a:r>
              <a:rPr lang="en-US" sz="1200" dirty="0" err="1" smtClean="0">
                <a:solidFill>
                  <a:srgbClr val="000000"/>
                </a:solidFill>
                <a:latin typeface="Calibri" pitchFamily="34" charset="0"/>
              </a:rPr>
              <a:t>SPRINGBROOK</a:t>
            </a:r>
            <a:r>
              <a:rPr lang="en-US" sz="1200" dirty="0" smtClean="0">
                <a:solidFill>
                  <a:srgbClr val="000000"/>
                </a:solidFill>
                <a:latin typeface="Calibri" pitchFamily="34" charset="0"/>
              </a:rPr>
              <a:t> TOWNSHIP		WILLIAMS	REPAIR AND GRAVEL ROADS		$10,000	</a:t>
            </a:r>
          </a:p>
          <a:p>
            <a:pPr>
              <a:buFont typeface="Wingdings 2" pitchFamily="18" charset="2"/>
              <a:buNone/>
            </a:pPr>
            <a:r>
              <a:rPr lang="en-US" sz="1200" dirty="0" smtClean="0">
                <a:solidFill>
                  <a:srgbClr val="000000"/>
                </a:solidFill>
                <a:latin typeface="Calibri" pitchFamily="34" charset="0"/>
              </a:rPr>
              <a:t>STONE CREEK TOWNSHIP		BOTTINEAU	ROAD REPAIR			$3,750	</a:t>
            </a:r>
          </a:p>
          <a:p>
            <a:pPr>
              <a:buFont typeface="Wingdings 2" pitchFamily="18" charset="2"/>
              <a:buNone/>
            </a:pPr>
            <a:r>
              <a:rPr lang="en-US" sz="1200" dirty="0" err="1" smtClean="0">
                <a:solidFill>
                  <a:srgbClr val="000000"/>
                </a:solidFill>
                <a:latin typeface="Calibri" pitchFamily="34" charset="0"/>
              </a:rPr>
              <a:t>STONEVIEW</a:t>
            </a:r>
            <a:r>
              <a:rPr lang="en-US" sz="1200" dirty="0" smtClean="0">
                <a:solidFill>
                  <a:srgbClr val="000000"/>
                </a:solidFill>
                <a:latin typeface="Calibri" pitchFamily="34" charset="0"/>
              </a:rPr>
              <a:t> TOWNSHIP		DIVIDE	108TH AVE NW GRADE BUILD-UP	$5,163	</a:t>
            </a:r>
          </a:p>
          <a:p>
            <a:pPr>
              <a:buFont typeface="Wingdings 2" pitchFamily="18" charset="2"/>
              <a:buNone/>
            </a:pPr>
            <a:r>
              <a:rPr lang="en-US" sz="1200" dirty="0" smtClean="0">
                <a:solidFill>
                  <a:srgbClr val="000000"/>
                </a:solidFill>
                <a:latin typeface="Calibri" pitchFamily="34" charset="0"/>
              </a:rPr>
              <a:t>THORSON TOWNSHIP		BURKE	ROAD RESHAPING		$14,750	</a:t>
            </a:r>
          </a:p>
          <a:p>
            <a:pPr>
              <a:buFont typeface="Wingdings 2" pitchFamily="18" charset="2"/>
              <a:buNone/>
            </a:pPr>
            <a:r>
              <a:rPr lang="en-US" sz="1200" dirty="0" smtClean="0">
                <a:solidFill>
                  <a:srgbClr val="000000"/>
                </a:solidFill>
                <a:latin typeface="Calibri" pitchFamily="34" charset="0"/>
              </a:rPr>
              <a:t>TIOGA TOWNSHIP		WILLIAMS	67TH ST UPGRADE		$50,000	</a:t>
            </a:r>
          </a:p>
          <a:p>
            <a:pPr>
              <a:buFont typeface="Wingdings 2" pitchFamily="18" charset="2"/>
              <a:buNone/>
            </a:pPr>
            <a:r>
              <a:rPr lang="en-US" sz="1200" dirty="0" smtClean="0">
                <a:solidFill>
                  <a:srgbClr val="000000"/>
                </a:solidFill>
                <a:latin typeface="Calibri" pitchFamily="34" charset="0"/>
              </a:rPr>
              <a:t>TROY TOWNSHIP		DIVIDE	ROAD REBUILD		$30,000	</a:t>
            </a:r>
          </a:p>
          <a:p>
            <a:pPr>
              <a:buFont typeface="Wingdings 2" pitchFamily="18" charset="2"/>
              <a:buNone/>
            </a:pPr>
            <a:r>
              <a:rPr lang="en-US" sz="1200" dirty="0" err="1" smtClean="0">
                <a:solidFill>
                  <a:srgbClr val="000000"/>
                </a:solidFill>
                <a:latin typeface="Calibri" pitchFamily="34" charset="0"/>
              </a:rPr>
              <a:t>TRUAX</a:t>
            </a:r>
            <a:r>
              <a:rPr lang="en-US" sz="1200" dirty="0" smtClean="0">
                <a:solidFill>
                  <a:srgbClr val="000000"/>
                </a:solidFill>
                <a:latin typeface="Calibri" pitchFamily="34" charset="0"/>
              </a:rPr>
              <a:t> TOWNSHIP		WILLIAMS	SHOULDER CONSTRUCTION		$15,000	</a:t>
            </a:r>
          </a:p>
          <a:p>
            <a:pPr>
              <a:buFont typeface="Wingdings 2" pitchFamily="18" charset="2"/>
              <a:buNone/>
            </a:pPr>
            <a:r>
              <a:rPr lang="en-US" sz="1200" dirty="0" smtClean="0">
                <a:solidFill>
                  <a:srgbClr val="000000"/>
                </a:solidFill>
                <a:latin typeface="Calibri" pitchFamily="34" charset="0"/>
              </a:rPr>
              <a:t>TYRONE TOWNSHIP		WILLIAMS	GRAVEL &amp; MAINTAIN ROADS		$12,500	</a:t>
            </a:r>
          </a:p>
          <a:p>
            <a:pPr>
              <a:buFont typeface="Wingdings 2" pitchFamily="18" charset="2"/>
              <a:buNone/>
            </a:pPr>
            <a:r>
              <a:rPr lang="en-US" sz="1200" dirty="0" smtClean="0">
                <a:solidFill>
                  <a:srgbClr val="000000"/>
                </a:solidFill>
                <a:latin typeface="Calibri" pitchFamily="34" charset="0"/>
              </a:rPr>
              <a:t>UPLAND TOWNSHIP		DIVIDE	DUST ABATEMENT AND GRAVEL 	$37,500	</a:t>
            </a:r>
          </a:p>
          <a:p>
            <a:pPr>
              <a:buFont typeface="Wingdings 2" pitchFamily="18" charset="2"/>
              <a:buNone/>
            </a:pPr>
            <a:r>
              <a:rPr lang="en-US" sz="1200" dirty="0" smtClean="0">
                <a:solidFill>
                  <a:srgbClr val="000000"/>
                </a:solidFill>
                <a:latin typeface="Calibri" pitchFamily="34" charset="0"/>
              </a:rPr>
              <a:t>VALE TOWNSHIP		BURKE	GRAVEL ROADS &amp; CHIP GAS PLANT ROAD	$17,500	</a:t>
            </a:r>
          </a:p>
          <a:p>
            <a:pPr>
              <a:buFont typeface="Wingdings 2" pitchFamily="18" charset="2"/>
              <a:buNone/>
            </a:pPr>
            <a:r>
              <a:rPr lang="en-US" sz="1200" dirty="0" smtClean="0">
                <a:solidFill>
                  <a:srgbClr val="000000"/>
                </a:solidFill>
                <a:latin typeface="Calibri" pitchFamily="34" charset="0"/>
              </a:rPr>
              <a:t>VAN BUREN TOWNSHIP		RENVILLE	ROAD RECONSTRUCTION		$50,000	</a:t>
            </a:r>
          </a:p>
          <a:p>
            <a:pPr>
              <a:buFont typeface="Wingdings 2" pitchFamily="18" charset="2"/>
              <a:buNone/>
            </a:pPr>
            <a:r>
              <a:rPr lang="en-US" sz="1200" dirty="0" smtClean="0">
                <a:solidFill>
                  <a:srgbClr val="000000"/>
                </a:solidFill>
                <a:latin typeface="Calibri" pitchFamily="34" charset="0"/>
              </a:rPr>
              <a:t>WHITE EARTH TOWNSHIP		MOUNTRAIL	ROAD PROJECT - 2011		$23,000	</a:t>
            </a:r>
          </a:p>
          <a:p>
            <a:pPr>
              <a:buFont typeface="Wingdings 2" pitchFamily="18" charset="2"/>
              <a:buNone/>
            </a:pPr>
            <a:r>
              <a:rPr lang="en-US" sz="1200" dirty="0" smtClean="0">
                <a:solidFill>
                  <a:srgbClr val="000000"/>
                </a:solidFill>
                <a:latin typeface="Calibri" pitchFamily="34" charset="0"/>
              </a:rPr>
              <a:t>			               </a:t>
            </a:r>
            <a:r>
              <a:rPr lang="en-US" sz="1400" b="1" dirty="0" smtClean="0">
                <a:solidFill>
                  <a:srgbClr val="000000"/>
                </a:solidFill>
                <a:latin typeface="Calibri" pitchFamily="34" charset="0"/>
              </a:rPr>
              <a:t>Total for Township Roads and Transportation Grant Round - $2,000,998</a:t>
            </a:r>
          </a:p>
        </p:txBody>
      </p:sp>
      <p:pic>
        <p:nvPicPr>
          <p:cNvPr id="100355"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ALAMO RURAL FIRE DISTRICT	WILLIAMS	FOAMER UNIT &amp; FOAM SUPPLY	$30,000	</a:t>
            </a:r>
          </a:p>
          <a:p>
            <a:pPr marL="365760" indent="-283464" fontAlgn="auto">
              <a:spcAft>
                <a:spcPts val="0"/>
              </a:spcAft>
              <a:buFont typeface="Wingdings" pitchFamily="2" charset="2"/>
              <a:buChar char="Ø"/>
              <a:defRPr/>
            </a:pPr>
            <a:r>
              <a:rPr lang="en-US" dirty="0" smtClean="0">
                <a:solidFill>
                  <a:srgbClr val="000000"/>
                </a:solidFill>
                <a:latin typeface="Calibri"/>
              </a:rPr>
              <a:t>ALEXANDER RURAL FIRE DISTRICT	MCKENZIE	FIRE TRUCK			$75,000	</a:t>
            </a:r>
          </a:p>
          <a:p>
            <a:pPr marL="365760" indent="-283464" fontAlgn="auto">
              <a:spcAft>
                <a:spcPts val="0"/>
              </a:spcAft>
              <a:buFont typeface="Wingdings" pitchFamily="2" charset="2"/>
              <a:buChar char="Ø"/>
              <a:defRPr/>
            </a:pPr>
            <a:r>
              <a:rPr lang="en-US" dirty="0" smtClean="0">
                <a:solidFill>
                  <a:srgbClr val="000000"/>
                </a:solidFill>
                <a:latin typeface="Calibri"/>
              </a:rPr>
              <a:t>ARNEGARD RURAL FIRE DISTRICT	MCKENZIE	UPDATE AIR PACS		$16,000	</a:t>
            </a:r>
          </a:p>
          <a:p>
            <a:pPr marL="365760" indent="-283464" fontAlgn="auto">
              <a:spcAft>
                <a:spcPts val="0"/>
              </a:spcAft>
              <a:buFont typeface="Wingdings" pitchFamily="2" charset="2"/>
              <a:buChar char="Ø"/>
              <a:defRPr/>
            </a:pPr>
            <a:r>
              <a:rPr lang="en-US" dirty="0" smtClean="0">
                <a:solidFill>
                  <a:srgbClr val="000000"/>
                </a:solidFill>
                <a:latin typeface="Calibri"/>
              </a:rPr>
              <a:t>BEACH COMUNTY AMBULANCE	GOLDEN	REPLACEMENT OF 1994 AMBULANCE	$160,114	</a:t>
            </a:r>
          </a:p>
          <a:p>
            <a:pPr marL="365760" indent="-283464" fontAlgn="auto">
              <a:spcAft>
                <a:spcPts val="0"/>
              </a:spcAft>
              <a:buFont typeface="Wingdings" pitchFamily="2" charset="2"/>
              <a:buChar char="Ø"/>
              <a:defRPr/>
            </a:pPr>
            <a:r>
              <a:rPr lang="en-US" dirty="0" smtClean="0">
                <a:solidFill>
                  <a:srgbClr val="000000"/>
                </a:solidFill>
                <a:latin typeface="Calibri"/>
              </a:rPr>
              <a:t>		SERVICE		VALLEY</a:t>
            </a:r>
          </a:p>
          <a:p>
            <a:pPr marL="365760" indent="-283464" fontAlgn="auto">
              <a:spcAft>
                <a:spcPts val="0"/>
              </a:spcAft>
              <a:buFont typeface="Wingdings" pitchFamily="2" charset="2"/>
              <a:buChar char="Ø"/>
              <a:defRPr/>
            </a:pPr>
            <a:r>
              <a:rPr lang="en-US" dirty="0" smtClean="0">
                <a:solidFill>
                  <a:srgbClr val="000000"/>
                </a:solidFill>
                <a:latin typeface="Calibri"/>
              </a:rPr>
              <a:t>BEULAH RURAL FIRE PROT DIST	MERCER	PROPANE TRAINING		$6,088	</a:t>
            </a:r>
          </a:p>
          <a:p>
            <a:pPr marL="365760" indent="-283464" fontAlgn="auto">
              <a:spcAft>
                <a:spcPts val="0"/>
              </a:spcAft>
              <a:buFont typeface="Wingdings" pitchFamily="2" charset="2"/>
              <a:buChar char="Ø"/>
              <a:defRPr/>
            </a:pPr>
            <a:r>
              <a:rPr lang="en-US" dirty="0" smtClean="0">
                <a:solidFill>
                  <a:srgbClr val="000000"/>
                </a:solidFill>
                <a:latin typeface="Calibri"/>
              </a:rPr>
              <a:t>BEULAH RURAL FIRE PROT DIST	MERCER	FIRE TRUCK			$60,000	</a:t>
            </a:r>
          </a:p>
          <a:p>
            <a:pPr marL="365760" indent="-283464" fontAlgn="auto">
              <a:spcAft>
                <a:spcPts val="0"/>
              </a:spcAft>
              <a:buFont typeface="Wingdings" pitchFamily="2" charset="2"/>
              <a:buChar char="Ø"/>
              <a:defRPr/>
            </a:pPr>
            <a:r>
              <a:rPr lang="en-US" dirty="0" smtClean="0">
                <a:solidFill>
                  <a:srgbClr val="000000"/>
                </a:solidFill>
                <a:latin typeface="Calibri"/>
              </a:rPr>
              <a:t>BILLINGS CO. RURAL FIRE PRO DIST.	BILLINGS	RESCUE TRUCK EQUIPMENT	$150,000	</a:t>
            </a:r>
          </a:p>
          <a:p>
            <a:pPr marL="365760" indent="-283464" fontAlgn="auto">
              <a:spcAft>
                <a:spcPts val="0"/>
              </a:spcAft>
              <a:buFont typeface="Wingdings" pitchFamily="2" charset="2"/>
              <a:buChar char="Ø"/>
              <a:defRPr/>
            </a:pPr>
            <a:r>
              <a:rPr lang="en-US" dirty="0" smtClean="0">
                <a:solidFill>
                  <a:srgbClr val="000000"/>
                </a:solidFill>
                <a:latin typeface="Calibri"/>
              </a:rPr>
              <a:t>BOWBELLS FIRE DISTRICT	BURKE	MINI PUMPER FIRE TRUCK		$100,000	</a:t>
            </a:r>
          </a:p>
          <a:p>
            <a:pPr marL="365760" indent="-283464" fontAlgn="auto">
              <a:spcAft>
                <a:spcPts val="0"/>
              </a:spcAft>
              <a:buFont typeface="Wingdings" pitchFamily="2" charset="2"/>
              <a:buChar char="Ø"/>
              <a:defRPr/>
            </a:pPr>
            <a:r>
              <a:rPr lang="en-US" dirty="0" smtClean="0">
                <a:solidFill>
                  <a:srgbClr val="000000"/>
                </a:solidFill>
                <a:latin typeface="Calibri"/>
              </a:rPr>
              <a:t>BURLINGTON CITY FIRE DEPT	WARD	HEAVY VEHICLE EXTRACT AND RESCUE	$2,800	</a:t>
            </a:r>
          </a:p>
          <a:p>
            <a:pPr marL="365760" indent="-283464" fontAlgn="auto">
              <a:spcAft>
                <a:spcPts val="0"/>
              </a:spcAft>
              <a:buFont typeface="Wingdings" pitchFamily="2" charset="2"/>
              <a:buChar char="Ø"/>
              <a:defRPr/>
            </a:pPr>
            <a:r>
              <a:rPr lang="en-US" dirty="0" smtClean="0">
                <a:solidFill>
                  <a:srgbClr val="000000"/>
                </a:solidFill>
                <a:latin typeface="Calibri"/>
              </a:rPr>
              <a:t>BURLINGTON CITY FIRE DEPT	WARD	18 SETS OF BUNKER GEAR		$49,840	</a:t>
            </a:r>
          </a:p>
          <a:p>
            <a:pPr marL="365760" indent="-283464" fontAlgn="auto">
              <a:spcAft>
                <a:spcPts val="0"/>
              </a:spcAft>
              <a:buFont typeface="Wingdings" pitchFamily="2" charset="2"/>
              <a:buChar char="Ø"/>
              <a:defRPr/>
            </a:pPr>
            <a:r>
              <a:rPr lang="en-US" dirty="0" smtClean="0">
                <a:solidFill>
                  <a:srgbClr val="000000"/>
                </a:solidFill>
                <a:latin typeface="Calibri"/>
              </a:rPr>
              <a:t>BURLINGTON RURAL FIRE DEPT	WARD	AIR BAG REPLACEMENT		$18,483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EMS CREW QUARTERS		$50,000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4WD SUV			$32,156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NEW AMBULANCE		$200,000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TURN OUT GEAR/MISC		$13,468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FIRE PROTECTIVE CLOTHING/TRAINING	$8,000	</a:t>
            </a:r>
          </a:p>
          <a:p>
            <a:pPr marL="365760" indent="-283464" fontAlgn="auto">
              <a:spcAft>
                <a:spcPts val="0"/>
              </a:spcAft>
              <a:buFont typeface="Wingdings" pitchFamily="2" charset="2"/>
              <a:buChar char="Ø"/>
              <a:defRPr/>
            </a:pPr>
            <a:r>
              <a:rPr lang="en-US" dirty="0" smtClean="0">
                <a:solidFill>
                  <a:srgbClr val="000000"/>
                </a:solidFill>
                <a:latin typeface="Calibri"/>
              </a:rPr>
              <a:t>CITY OF BELFIELD		STARK	EMS RESPONSE VEHICLE		$30,000	</a:t>
            </a:r>
          </a:p>
          <a:p>
            <a:pPr marL="365760" indent="-283464" fontAlgn="auto">
              <a:spcAft>
                <a:spcPts val="0"/>
              </a:spcAft>
              <a:buFont typeface="Wingdings 2"/>
              <a:buChar char=""/>
              <a:defRPr/>
            </a:pPr>
            <a:endParaRPr lang="en-US" dirty="0"/>
          </a:p>
        </p:txBody>
      </p:sp>
      <p:pic>
        <p:nvPicPr>
          <p:cNvPr id="101379"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sz="half" idx="1"/>
          </p:nvPr>
        </p:nvSpPr>
        <p:spPr>
          <a:xfrm>
            <a:off x="990600" y="1143000"/>
            <a:ext cx="8001000" cy="4114800"/>
          </a:xfrm>
        </p:spPr>
        <p:txBody>
          <a:bodyPr>
            <a:normAutofit/>
          </a:bodyPr>
          <a:lstStyle/>
          <a:p>
            <a:pPr marL="365760" indent="-283464" algn="ctr" fontAlgn="auto">
              <a:spcAft>
                <a:spcPct val="80000"/>
              </a:spcAft>
              <a:buFont typeface="Wingdings 2"/>
              <a:buNone/>
              <a:defRPr/>
            </a:pPr>
            <a:r>
              <a:rPr lang="en-US" sz="3000" dirty="0" smtClean="0">
                <a:solidFill>
                  <a:srgbClr val="A4472E"/>
                </a:solidFill>
                <a:latin typeface="Arial" charset="0"/>
              </a:rPr>
              <a:t>The Energy Infrastructure and  Impact Office mission is to ensure that local political subdivisions hosting energy activity are not asked to bear a disproportionate share of the costs associated with that activity.</a:t>
            </a:r>
          </a:p>
          <a:p>
            <a:pPr marL="1920875" lvl="7" indent="-283464">
              <a:spcAft>
                <a:spcPct val="80000"/>
              </a:spcAft>
              <a:buFont typeface="Wingdings 2"/>
              <a:buNone/>
              <a:defRPr/>
            </a:pPr>
            <a:r>
              <a:rPr lang="en-US" u="sng" dirty="0" smtClean="0">
                <a:solidFill>
                  <a:srgbClr val="A4472E"/>
                </a:solidFill>
                <a:latin typeface="Arial" charset="0"/>
              </a:rPr>
              <a:t>$100 million</a:t>
            </a:r>
            <a:r>
              <a:rPr lang="en-US" dirty="0" smtClean="0">
                <a:solidFill>
                  <a:srgbClr val="A4472E"/>
                </a:solidFill>
                <a:latin typeface="Arial" charset="0"/>
              </a:rPr>
              <a:t> authorized by 2011 Legislature </a:t>
            </a:r>
          </a:p>
          <a:p>
            <a:pPr marL="1920875" lvl="7" indent="-283464">
              <a:spcAft>
                <a:spcPct val="80000"/>
              </a:spcAft>
              <a:buFont typeface="Wingdings 2"/>
              <a:buNone/>
              <a:defRPr/>
            </a:pPr>
            <a:r>
              <a:rPr lang="en-US" u="sng" dirty="0" smtClean="0">
                <a:solidFill>
                  <a:srgbClr val="A4472E"/>
                </a:solidFill>
                <a:latin typeface="Arial" charset="0"/>
              </a:rPr>
              <a:t>$35 million </a:t>
            </a:r>
            <a:r>
              <a:rPr lang="en-US" dirty="0" smtClean="0">
                <a:solidFill>
                  <a:srgbClr val="A4472E"/>
                </a:solidFill>
                <a:latin typeface="Arial" charset="0"/>
              </a:rPr>
              <a:t>additional in November, 2011 special session</a:t>
            </a:r>
          </a:p>
          <a:p>
            <a:pPr marL="1920875" lvl="7" indent="-283464">
              <a:spcAft>
                <a:spcPct val="80000"/>
              </a:spcAft>
              <a:buFont typeface="Wingdings 2"/>
              <a:buNone/>
              <a:defRPr/>
            </a:pPr>
            <a:r>
              <a:rPr lang="en-US" u="sng" dirty="0" smtClean="0">
                <a:solidFill>
                  <a:srgbClr val="A4472E"/>
                </a:solidFill>
                <a:latin typeface="Arial" charset="0"/>
              </a:rPr>
              <a:t>$240 million</a:t>
            </a:r>
            <a:r>
              <a:rPr lang="en-US" dirty="0" smtClean="0">
                <a:solidFill>
                  <a:srgbClr val="A4472E"/>
                </a:solidFill>
                <a:latin typeface="Arial" charset="0"/>
              </a:rPr>
              <a:t> authorized by 2013 Legislature</a:t>
            </a:r>
          </a:p>
        </p:txBody>
      </p:sp>
      <p:sp>
        <p:nvSpPr>
          <p:cNvPr id="5" name="Slide Number Placeholder 4"/>
          <p:cNvSpPr>
            <a:spLocks noGrp="1"/>
          </p:cNvSpPr>
          <p:nvPr>
            <p:ph type="sldNum" sz="quarter" idx="12"/>
          </p:nvPr>
        </p:nvSpPr>
        <p:spPr/>
        <p:txBody>
          <a:bodyPr>
            <a:normAutofit fontScale="92500" lnSpcReduction="10000"/>
          </a:bodyPr>
          <a:lstStyle/>
          <a:p>
            <a:pPr>
              <a:defRPr/>
            </a:pPr>
            <a:fld id="{B5116825-14AD-4CC6-8261-2FCBF0F1337A}" type="slidenum">
              <a:rPr lang="en-US" smtClean="0"/>
              <a:pPr>
                <a:defRPr/>
              </a:pPr>
              <a:t>4</a:t>
            </a:fld>
            <a:endParaRPr lang="en-US" dirty="0"/>
          </a:p>
        </p:txBody>
      </p:sp>
      <p:pic>
        <p:nvPicPr>
          <p:cNvPr id="36867"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8"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CITY OF BOWMAN		</a:t>
            </a:r>
            <a:r>
              <a:rPr lang="en-US" dirty="0" err="1" smtClean="0">
                <a:solidFill>
                  <a:srgbClr val="000000"/>
                </a:solidFill>
                <a:latin typeface="Calibri"/>
              </a:rPr>
              <a:t>BOWMAN</a:t>
            </a:r>
            <a:r>
              <a:rPr lang="en-US" dirty="0" smtClean="0">
                <a:solidFill>
                  <a:srgbClr val="000000"/>
                </a:solidFill>
                <a:latin typeface="Calibri"/>
              </a:rPr>
              <a:t>	NEW AMBULANCE		$100,000	</a:t>
            </a:r>
          </a:p>
          <a:p>
            <a:pPr marL="365760" indent="-283464" fontAlgn="auto">
              <a:spcAft>
                <a:spcPts val="0"/>
              </a:spcAft>
              <a:buFont typeface="Wingdings" pitchFamily="2" charset="2"/>
              <a:buChar char="Ø"/>
              <a:defRPr/>
            </a:pPr>
            <a:r>
              <a:rPr lang="en-US" dirty="0" smtClean="0">
                <a:solidFill>
                  <a:srgbClr val="000000"/>
                </a:solidFill>
                <a:latin typeface="Calibri"/>
              </a:rPr>
              <a:t>CITY OF BOWMAN		</a:t>
            </a:r>
            <a:r>
              <a:rPr lang="en-US" dirty="0" err="1" smtClean="0">
                <a:solidFill>
                  <a:srgbClr val="000000"/>
                </a:solidFill>
                <a:latin typeface="Calibri"/>
              </a:rPr>
              <a:t>BOWMAN</a:t>
            </a:r>
            <a:r>
              <a:rPr lang="en-US" dirty="0" smtClean="0">
                <a:solidFill>
                  <a:srgbClr val="000000"/>
                </a:solidFill>
                <a:latin typeface="Calibri"/>
              </a:rPr>
              <a:t>	URBAN INTERFACE UNIT		$144,000	</a:t>
            </a:r>
          </a:p>
          <a:p>
            <a:pPr marL="365760" indent="-283464" fontAlgn="auto">
              <a:spcAft>
                <a:spcPts val="0"/>
              </a:spcAft>
              <a:buFont typeface="Wingdings" pitchFamily="2" charset="2"/>
              <a:buChar char="Ø"/>
              <a:defRPr/>
            </a:pPr>
            <a:r>
              <a:rPr lang="en-US" dirty="0" smtClean="0">
                <a:solidFill>
                  <a:srgbClr val="000000"/>
                </a:solidFill>
                <a:latin typeface="Calibri"/>
              </a:rPr>
              <a:t>CITY OF BOWMAN		</a:t>
            </a:r>
            <a:r>
              <a:rPr lang="en-US" dirty="0" err="1" smtClean="0">
                <a:solidFill>
                  <a:srgbClr val="000000"/>
                </a:solidFill>
                <a:latin typeface="Calibri"/>
              </a:rPr>
              <a:t>BOWMAN</a:t>
            </a:r>
            <a:r>
              <a:rPr lang="en-US" dirty="0" smtClean="0">
                <a:solidFill>
                  <a:srgbClr val="000000"/>
                </a:solidFill>
                <a:latin typeface="Calibri"/>
              </a:rPr>
              <a:t>	EMS TRAINING		$12,000	</a:t>
            </a:r>
          </a:p>
          <a:p>
            <a:pPr marL="365760" indent="-283464" fontAlgn="auto">
              <a:spcAft>
                <a:spcPts val="0"/>
              </a:spcAft>
              <a:buFont typeface="Wingdings" pitchFamily="2" charset="2"/>
              <a:buChar char="Ø"/>
              <a:defRPr/>
            </a:pPr>
            <a:r>
              <a:rPr lang="en-US" dirty="0" smtClean="0">
                <a:solidFill>
                  <a:srgbClr val="000000"/>
                </a:solidFill>
                <a:latin typeface="Calibri"/>
              </a:rPr>
              <a:t>CITY OF BOWMAN		</a:t>
            </a:r>
            <a:r>
              <a:rPr lang="en-US" dirty="0" err="1" smtClean="0">
                <a:solidFill>
                  <a:srgbClr val="000000"/>
                </a:solidFill>
                <a:latin typeface="Calibri"/>
              </a:rPr>
              <a:t>BOWMAN</a:t>
            </a:r>
            <a:r>
              <a:rPr lang="en-US" dirty="0" smtClean="0">
                <a:solidFill>
                  <a:srgbClr val="000000"/>
                </a:solidFill>
                <a:latin typeface="Calibri"/>
              </a:rPr>
              <a:t>	AMBULANCE EQUIPMENT		$4,000	</a:t>
            </a:r>
          </a:p>
          <a:p>
            <a:pPr marL="365760" indent="-283464" fontAlgn="auto">
              <a:spcAft>
                <a:spcPts val="0"/>
              </a:spcAft>
              <a:buFont typeface="Wingdings" pitchFamily="2" charset="2"/>
              <a:buChar char="Ø"/>
              <a:defRPr/>
            </a:pPr>
            <a:r>
              <a:rPr lang="en-US" dirty="0" smtClean="0">
                <a:solidFill>
                  <a:srgbClr val="000000"/>
                </a:solidFill>
                <a:latin typeface="Calibri"/>
              </a:rPr>
              <a:t>CITY OF COLUMBUS		BURKE	NEW PUMPER TRUCK		$180,000	</a:t>
            </a:r>
          </a:p>
          <a:p>
            <a:pPr marL="365760" indent="-283464" fontAlgn="auto">
              <a:spcAft>
                <a:spcPts val="0"/>
              </a:spcAft>
              <a:buFont typeface="Wingdings" pitchFamily="2" charset="2"/>
              <a:buChar char="Ø"/>
              <a:defRPr/>
            </a:pPr>
            <a:r>
              <a:rPr lang="en-US" dirty="0" smtClean="0">
                <a:solidFill>
                  <a:srgbClr val="000000"/>
                </a:solidFill>
                <a:latin typeface="Calibri"/>
              </a:rPr>
              <a:t>CITY OF CROSBY		DIVIDE	RESCUE TRUCK &amp; EQUIPMENT	$128,000	</a:t>
            </a:r>
          </a:p>
          <a:p>
            <a:pPr marL="365760" indent="-283464" fontAlgn="auto">
              <a:spcAft>
                <a:spcPts val="0"/>
              </a:spcAft>
              <a:buFont typeface="Wingdings" pitchFamily="2" charset="2"/>
              <a:buChar char="Ø"/>
              <a:defRPr/>
            </a:pPr>
            <a:r>
              <a:rPr lang="en-US" dirty="0" smtClean="0">
                <a:solidFill>
                  <a:srgbClr val="000000"/>
                </a:solidFill>
                <a:latin typeface="Calibri"/>
              </a:rPr>
              <a:t>CITY OF DICKINSON		STARK	OILFIELD EMERGENCY TRAINING CLASS	$10,512	</a:t>
            </a:r>
          </a:p>
          <a:p>
            <a:pPr marL="365760" indent="-283464" fontAlgn="auto">
              <a:spcAft>
                <a:spcPts val="0"/>
              </a:spcAft>
              <a:buFont typeface="Wingdings" pitchFamily="2" charset="2"/>
              <a:buChar char="Ø"/>
              <a:defRPr/>
            </a:pPr>
            <a:r>
              <a:rPr lang="en-US" dirty="0" smtClean="0">
                <a:solidFill>
                  <a:srgbClr val="000000"/>
                </a:solidFill>
                <a:latin typeface="Calibri"/>
              </a:rPr>
              <a:t>CITY OF DICKINSON		STARK	PUBLIC SAFETY CENTER		$1,500,000	</a:t>
            </a:r>
          </a:p>
          <a:p>
            <a:pPr marL="365760" indent="-283464" fontAlgn="auto">
              <a:spcAft>
                <a:spcPts val="0"/>
              </a:spcAft>
              <a:buFont typeface="Wingdings" pitchFamily="2" charset="2"/>
              <a:buChar char="Ø"/>
              <a:defRPr/>
            </a:pPr>
            <a:r>
              <a:rPr lang="en-US" dirty="0" smtClean="0">
                <a:solidFill>
                  <a:srgbClr val="000000"/>
                </a:solidFill>
                <a:latin typeface="Calibri"/>
              </a:rPr>
              <a:t>CITY OF GOLVA		GOLDEN VLY	FIRE TRUCK			$180,000	</a:t>
            </a:r>
          </a:p>
          <a:p>
            <a:pPr marL="365760" indent="-283464" fontAlgn="auto">
              <a:spcAft>
                <a:spcPts val="0"/>
              </a:spcAft>
              <a:buFont typeface="Wingdings" pitchFamily="2" charset="2"/>
              <a:buChar char="Ø"/>
              <a:defRPr/>
            </a:pPr>
            <a:r>
              <a:rPr lang="en-US" dirty="0" smtClean="0">
                <a:solidFill>
                  <a:srgbClr val="000000"/>
                </a:solidFill>
                <a:latin typeface="Calibri"/>
              </a:rPr>
              <a:t>CITY OF KILLDEER		DUNN	KILDEER POLICE VEHICLES		$89,662	</a:t>
            </a:r>
          </a:p>
          <a:p>
            <a:pPr marL="365760" indent="-283464" fontAlgn="auto">
              <a:spcAft>
                <a:spcPts val="0"/>
              </a:spcAft>
              <a:buFont typeface="Wingdings" pitchFamily="2" charset="2"/>
              <a:buChar char="Ø"/>
              <a:defRPr/>
            </a:pPr>
            <a:r>
              <a:rPr lang="en-US" dirty="0" smtClean="0">
                <a:solidFill>
                  <a:srgbClr val="000000"/>
                </a:solidFill>
                <a:latin typeface="Calibri"/>
              </a:rPr>
              <a:t>CITY OF MANDAN		MORTON	LARGE VEHICLE EXTRICATION CLASS	$2,256	</a:t>
            </a:r>
          </a:p>
          <a:p>
            <a:pPr marL="365760" indent="-283464" fontAlgn="auto">
              <a:spcAft>
                <a:spcPts val="0"/>
              </a:spcAft>
              <a:buFont typeface="Wingdings" pitchFamily="2" charset="2"/>
              <a:buChar char="Ø"/>
              <a:defRPr/>
            </a:pPr>
            <a:r>
              <a:rPr lang="en-US" dirty="0" smtClean="0">
                <a:solidFill>
                  <a:srgbClr val="000000"/>
                </a:solidFill>
                <a:latin typeface="Calibri"/>
              </a:rPr>
              <a:t>CITY OF MEDORA		BILLINGS	EMS CREW QUARTERS		$50,000	</a:t>
            </a:r>
          </a:p>
          <a:p>
            <a:pPr marL="365760" indent="-283464" fontAlgn="auto">
              <a:spcAft>
                <a:spcPts val="0"/>
              </a:spcAft>
              <a:buFont typeface="Wingdings" pitchFamily="2" charset="2"/>
              <a:buChar char="Ø"/>
              <a:defRPr/>
            </a:pPr>
            <a:r>
              <a:rPr lang="en-US" dirty="0" smtClean="0">
                <a:solidFill>
                  <a:srgbClr val="000000"/>
                </a:solidFill>
                <a:latin typeface="Calibri"/>
              </a:rPr>
              <a:t>CITY OF MEDORA		BILLINGS	EMS QUICK RESPONSE UNIT	$30,000	</a:t>
            </a:r>
          </a:p>
          <a:p>
            <a:pPr marL="365760" indent="-283464" fontAlgn="auto">
              <a:spcAft>
                <a:spcPts val="0"/>
              </a:spcAft>
              <a:buFont typeface="Wingdings" pitchFamily="2" charset="2"/>
              <a:buChar char="Ø"/>
              <a:defRPr/>
            </a:pPr>
            <a:r>
              <a:rPr lang="en-US" dirty="0" smtClean="0">
                <a:solidFill>
                  <a:srgbClr val="000000"/>
                </a:solidFill>
                <a:latin typeface="Calibri"/>
              </a:rPr>
              <a:t>CITY OF MEDORA		BILLINGS	NEW AMBULANCE		$200,000	</a:t>
            </a:r>
          </a:p>
          <a:p>
            <a:pPr marL="365760" indent="-283464" fontAlgn="auto">
              <a:spcAft>
                <a:spcPts val="0"/>
              </a:spcAft>
              <a:buFont typeface="Wingdings" pitchFamily="2" charset="2"/>
              <a:buChar char="Ø"/>
              <a:defRPr/>
            </a:pPr>
            <a:r>
              <a:rPr lang="en-US" dirty="0" smtClean="0">
                <a:solidFill>
                  <a:srgbClr val="000000"/>
                </a:solidFill>
                <a:latin typeface="Calibri"/>
              </a:rPr>
              <a:t>CITY OF MEDORA		BILLINGS	FIRE RESISTANT CLOTHES/MONITORS	$16,000	</a:t>
            </a:r>
          </a:p>
          <a:p>
            <a:pPr marL="365760" indent="-283464" fontAlgn="auto">
              <a:spcAft>
                <a:spcPts val="0"/>
              </a:spcAft>
              <a:buFont typeface="Wingdings" pitchFamily="2" charset="2"/>
              <a:buChar char="Ø"/>
              <a:defRPr/>
            </a:pPr>
            <a:r>
              <a:rPr lang="en-US" dirty="0" smtClean="0">
                <a:solidFill>
                  <a:srgbClr val="000000"/>
                </a:solidFill>
                <a:latin typeface="Calibri"/>
              </a:rPr>
              <a:t>CITY OF MEDORA		BILLINGS	NEW EMERGENCEY SERVICES BUILDING	$100,000	</a:t>
            </a:r>
          </a:p>
          <a:p>
            <a:pPr marL="365760" indent="-283464" fontAlgn="auto">
              <a:spcAft>
                <a:spcPts val="0"/>
              </a:spcAft>
              <a:buFont typeface="Wingdings" pitchFamily="2" charset="2"/>
              <a:buChar char="Ø"/>
              <a:defRPr/>
            </a:pPr>
            <a:r>
              <a:rPr lang="en-US" dirty="0" smtClean="0">
                <a:solidFill>
                  <a:srgbClr val="000000"/>
                </a:solidFill>
                <a:latin typeface="Calibri"/>
              </a:rPr>
              <a:t>CITY OF MINOT		WARD	FOAM TRAILER		$88,000	</a:t>
            </a:r>
          </a:p>
          <a:p>
            <a:pPr marL="365760" indent="-283464" fontAlgn="auto">
              <a:spcAft>
                <a:spcPts val="0"/>
              </a:spcAft>
              <a:buFont typeface="Wingdings" pitchFamily="2" charset="2"/>
              <a:buChar char="Ø"/>
              <a:defRPr/>
            </a:pPr>
            <a:r>
              <a:rPr lang="en-US" dirty="0" smtClean="0">
                <a:solidFill>
                  <a:srgbClr val="000000"/>
                </a:solidFill>
                <a:latin typeface="Calibri"/>
              </a:rPr>
              <a:t>CITY OF MINOT		WARD	RADIO SYSTEM		$19,509</a:t>
            </a:r>
          </a:p>
          <a:p>
            <a:pPr marL="365760" indent="-283464" fontAlgn="auto">
              <a:spcAft>
                <a:spcPts val="0"/>
              </a:spcAft>
              <a:buFont typeface="Wingdings 2"/>
              <a:buChar char=""/>
              <a:defRPr/>
            </a:pPr>
            <a:endParaRPr lang="en-US" dirty="0"/>
          </a:p>
        </p:txBody>
      </p:sp>
      <p:pic>
        <p:nvPicPr>
          <p:cNvPr id="102403"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CITY OF NEW TOWN		MOUNTRAIL	RESCUE EQUIPMENT		$25,554	</a:t>
            </a:r>
          </a:p>
          <a:p>
            <a:pPr marL="365760" indent="-283464" fontAlgn="auto">
              <a:spcAft>
                <a:spcPts val="0"/>
              </a:spcAft>
              <a:buFont typeface="Wingdings" pitchFamily="2" charset="2"/>
              <a:buChar char="Ø"/>
              <a:defRPr/>
            </a:pPr>
            <a:r>
              <a:rPr lang="en-US" dirty="0" smtClean="0">
                <a:solidFill>
                  <a:srgbClr val="000000"/>
                </a:solidFill>
                <a:latin typeface="Calibri"/>
              </a:rPr>
              <a:t>CITY OF PORTAL		BURKE	REPLACE AUTO EXTRICATION EQUIP	$32,000	</a:t>
            </a:r>
          </a:p>
          <a:p>
            <a:pPr marL="365760" indent="-283464" fontAlgn="auto">
              <a:spcAft>
                <a:spcPts val="0"/>
              </a:spcAft>
              <a:buFont typeface="Wingdings" pitchFamily="2" charset="2"/>
              <a:buChar char="Ø"/>
              <a:defRPr/>
            </a:pPr>
            <a:r>
              <a:rPr lang="en-US" dirty="0" smtClean="0">
                <a:solidFill>
                  <a:srgbClr val="000000"/>
                </a:solidFill>
                <a:latin typeface="Calibri"/>
              </a:rPr>
              <a:t>CITY OF POWERS LAKE	BURKE	AMBULANCE BUILDING		$400,000	</a:t>
            </a:r>
          </a:p>
          <a:p>
            <a:pPr marL="365760" indent="-283464" fontAlgn="auto">
              <a:spcAft>
                <a:spcPts val="0"/>
              </a:spcAft>
              <a:buFont typeface="Wingdings" pitchFamily="2" charset="2"/>
              <a:buChar char="Ø"/>
              <a:defRPr/>
            </a:pPr>
            <a:r>
              <a:rPr lang="en-US" dirty="0" smtClean="0">
                <a:solidFill>
                  <a:srgbClr val="000000"/>
                </a:solidFill>
                <a:latin typeface="Calibri"/>
              </a:rPr>
              <a:t>CITY OF POWERS LAKE	BURKE	POLICE VEHCL/CMPTR/HOUSING/GEN	$25,295	</a:t>
            </a:r>
          </a:p>
          <a:p>
            <a:pPr marL="365760" indent="-283464" fontAlgn="auto">
              <a:spcAft>
                <a:spcPts val="0"/>
              </a:spcAft>
              <a:buFont typeface="Wingdings" pitchFamily="2" charset="2"/>
              <a:buChar char="Ø"/>
              <a:defRPr/>
            </a:pPr>
            <a:r>
              <a:rPr lang="en-US" dirty="0" smtClean="0">
                <a:solidFill>
                  <a:srgbClr val="000000"/>
                </a:solidFill>
                <a:latin typeface="Calibri"/>
              </a:rPr>
              <a:t>CITY OF SOUTH HEART	STARK	LED FLASHING WARNING SIGNS	$12,685	</a:t>
            </a:r>
          </a:p>
          <a:p>
            <a:pPr marL="365760" indent="-283464" fontAlgn="auto">
              <a:spcAft>
                <a:spcPts val="0"/>
              </a:spcAft>
              <a:buFont typeface="Wingdings" pitchFamily="2" charset="2"/>
              <a:buChar char="Ø"/>
              <a:defRPr/>
            </a:pPr>
            <a:r>
              <a:rPr lang="en-US" dirty="0" smtClean="0">
                <a:solidFill>
                  <a:srgbClr val="000000"/>
                </a:solidFill>
                <a:latin typeface="Calibri"/>
              </a:rPr>
              <a:t>CITY OF SOUTH HEART	STARK	2 PORTABLE SPEED TRAILERS	$18,826	</a:t>
            </a:r>
          </a:p>
          <a:p>
            <a:pPr marL="365760" indent="-283464" fontAlgn="auto">
              <a:spcAft>
                <a:spcPts val="0"/>
              </a:spcAft>
              <a:buFont typeface="Wingdings" pitchFamily="2" charset="2"/>
              <a:buChar char="Ø"/>
              <a:defRPr/>
            </a:pPr>
            <a:r>
              <a:rPr lang="en-US" dirty="0" smtClean="0">
                <a:solidFill>
                  <a:srgbClr val="000000"/>
                </a:solidFill>
                <a:latin typeface="Calibri"/>
              </a:rPr>
              <a:t>CITY OF STANLEY		MOUNTRAIL	VEHICLE, RADIO, LIGHTS, IN CAR VIDEO	$37,600	</a:t>
            </a:r>
          </a:p>
          <a:p>
            <a:pPr marL="365760" indent="-283464" fontAlgn="auto">
              <a:spcAft>
                <a:spcPts val="0"/>
              </a:spcAft>
              <a:buFont typeface="Wingdings" pitchFamily="2" charset="2"/>
              <a:buChar char="Ø"/>
              <a:defRPr/>
            </a:pPr>
            <a:r>
              <a:rPr lang="en-US" dirty="0" smtClean="0">
                <a:solidFill>
                  <a:srgbClr val="000000"/>
                </a:solidFill>
                <a:latin typeface="Calibri"/>
              </a:rPr>
              <a:t>CITY OF STANLEY		MOUNTRAIL	FIRE HALL ADDITION/EQUIPMENT	$556,000	</a:t>
            </a:r>
          </a:p>
          <a:p>
            <a:pPr marL="365760" indent="-283464" fontAlgn="auto">
              <a:spcAft>
                <a:spcPts val="0"/>
              </a:spcAft>
              <a:buFont typeface="Wingdings" pitchFamily="2" charset="2"/>
              <a:buChar char="Ø"/>
              <a:defRPr/>
            </a:pPr>
            <a:r>
              <a:rPr lang="en-US" dirty="0" smtClean="0">
                <a:solidFill>
                  <a:srgbClr val="000000"/>
                </a:solidFill>
                <a:latin typeface="Calibri"/>
              </a:rPr>
              <a:t>CITY OF STANLEY		MOUNTRAIL	ALS SUPPLIES			$36,000	</a:t>
            </a:r>
          </a:p>
          <a:p>
            <a:pPr marL="365760" indent="-283464" fontAlgn="auto">
              <a:spcAft>
                <a:spcPts val="0"/>
              </a:spcAft>
              <a:buFont typeface="Wingdings" pitchFamily="2" charset="2"/>
              <a:buChar char="Ø"/>
              <a:defRPr/>
            </a:pPr>
            <a:r>
              <a:rPr lang="en-US" dirty="0" smtClean="0">
                <a:solidFill>
                  <a:srgbClr val="000000"/>
                </a:solidFill>
                <a:latin typeface="Calibri"/>
              </a:rPr>
              <a:t>CITY OF TIOGA		WILLIAMS	PERSONNEL AND EQUIPMENT	$144,000	</a:t>
            </a:r>
          </a:p>
          <a:p>
            <a:pPr marL="365760" indent="-283464" fontAlgn="auto">
              <a:spcAft>
                <a:spcPts val="0"/>
              </a:spcAft>
              <a:buFont typeface="Wingdings" pitchFamily="2" charset="2"/>
              <a:buChar char="Ø"/>
              <a:defRPr/>
            </a:pPr>
            <a:r>
              <a:rPr lang="en-US" dirty="0" smtClean="0">
                <a:solidFill>
                  <a:srgbClr val="000000"/>
                </a:solidFill>
                <a:latin typeface="Calibri"/>
              </a:rPr>
              <a:t>CITY OF TIOGA		WILLIAMS	REPLACE FIRE TRUCKS/ADD VEHICLES	$100,000	</a:t>
            </a:r>
          </a:p>
          <a:p>
            <a:pPr marL="365760" indent="-283464" fontAlgn="auto">
              <a:spcAft>
                <a:spcPts val="0"/>
              </a:spcAft>
              <a:buFont typeface="Wingdings" pitchFamily="2" charset="2"/>
              <a:buChar char="Ø"/>
              <a:defRPr/>
            </a:pPr>
            <a:r>
              <a:rPr lang="en-US" dirty="0" smtClean="0">
                <a:solidFill>
                  <a:srgbClr val="000000"/>
                </a:solidFill>
                <a:latin typeface="Calibri"/>
              </a:rPr>
              <a:t>CITY OF VELVA		MCHENRY	BIG RIG RESCUE EQUIP TRAINING	$16,128	</a:t>
            </a:r>
          </a:p>
          <a:p>
            <a:pPr marL="365760" indent="-283464" fontAlgn="auto">
              <a:spcAft>
                <a:spcPts val="0"/>
              </a:spcAft>
              <a:buFont typeface="Wingdings" pitchFamily="2" charset="2"/>
              <a:buChar char="Ø"/>
              <a:defRPr/>
            </a:pPr>
            <a:r>
              <a:rPr lang="en-US" dirty="0" smtClean="0">
                <a:solidFill>
                  <a:srgbClr val="000000"/>
                </a:solidFill>
                <a:latin typeface="Calibri"/>
              </a:rPr>
              <a:t>CITY OF WATFORD CITY	MCKENZIE	POLICE DEPT. EQUIPMENT		$4,448	</a:t>
            </a:r>
          </a:p>
          <a:p>
            <a:pPr marL="365760" indent="-283464" fontAlgn="auto">
              <a:spcAft>
                <a:spcPts val="0"/>
              </a:spcAft>
              <a:buFont typeface="Wingdings" pitchFamily="2" charset="2"/>
              <a:buChar char="Ø"/>
              <a:defRPr/>
            </a:pPr>
            <a:r>
              <a:rPr lang="en-US" dirty="0" smtClean="0">
                <a:solidFill>
                  <a:srgbClr val="000000"/>
                </a:solidFill>
                <a:latin typeface="Calibri"/>
              </a:rPr>
              <a:t>CITY OF WATFORD CITY	MCKENZIE	AMBULANCE SERVICE EQUIPMENT	$470,702	</a:t>
            </a:r>
          </a:p>
          <a:p>
            <a:pPr marL="365760" indent="-283464" fontAlgn="auto">
              <a:spcAft>
                <a:spcPts val="0"/>
              </a:spcAft>
              <a:buFont typeface="Wingdings" pitchFamily="2" charset="2"/>
              <a:buChar char="Ø"/>
              <a:defRPr/>
            </a:pPr>
            <a:r>
              <a:rPr lang="en-US" dirty="0" smtClean="0">
                <a:solidFill>
                  <a:srgbClr val="000000"/>
                </a:solidFill>
                <a:latin typeface="Calibri"/>
              </a:rPr>
              <a:t>CITY OF WATFORD CITY	MCKENZIE	FIRE DEPT. EQUIPMENT		$104,640	</a:t>
            </a:r>
          </a:p>
          <a:p>
            <a:pPr marL="365760" indent="-283464" fontAlgn="auto">
              <a:spcAft>
                <a:spcPts val="0"/>
              </a:spcAft>
              <a:buFont typeface="Wingdings" pitchFamily="2" charset="2"/>
              <a:buChar char="Ø"/>
              <a:defRPr/>
            </a:pPr>
            <a:r>
              <a:rPr lang="en-US" dirty="0" smtClean="0">
                <a:solidFill>
                  <a:srgbClr val="000000"/>
                </a:solidFill>
                <a:latin typeface="Calibri"/>
              </a:rPr>
              <a:t>CITY OF WILLISTON		WILLIAMS	EMERGENCY COMMUNICATION CENTER	$406,846	</a:t>
            </a:r>
          </a:p>
          <a:p>
            <a:pPr marL="365760" indent="-283464" fontAlgn="auto">
              <a:spcAft>
                <a:spcPts val="0"/>
              </a:spcAft>
              <a:buFont typeface="Wingdings" pitchFamily="2" charset="2"/>
              <a:buChar char="Ø"/>
              <a:defRPr/>
            </a:pPr>
            <a:r>
              <a:rPr lang="en-US" dirty="0" smtClean="0">
                <a:solidFill>
                  <a:srgbClr val="000000"/>
                </a:solidFill>
                <a:latin typeface="Calibri"/>
              </a:rPr>
              <a:t>CITY OF WILLISTON		WILLIAMS	AMBULANCE REPLACEMENT AND EQUIP	$194,139	</a:t>
            </a:r>
          </a:p>
        </p:txBody>
      </p:sp>
      <p:pic>
        <p:nvPicPr>
          <p:cNvPr id="103427"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DICKINSON RURAL FIRE DISTRICT	STARK	BIG RIG EXTRICATION REGIONAL TRAIN	$2,256	</a:t>
            </a:r>
          </a:p>
          <a:p>
            <a:pPr marL="365760" indent="-283464" fontAlgn="auto">
              <a:spcAft>
                <a:spcPts val="0"/>
              </a:spcAft>
              <a:buFont typeface="Wingdings" pitchFamily="2" charset="2"/>
              <a:buChar char="Ø"/>
              <a:defRPr/>
            </a:pPr>
            <a:r>
              <a:rPr lang="en-US" dirty="0" smtClean="0">
                <a:solidFill>
                  <a:srgbClr val="000000"/>
                </a:solidFill>
                <a:latin typeface="Calibri"/>
              </a:rPr>
              <a:t>DICKINSON RURAL FIRE DISTRICT	STARK	NEW RESCUE VEHICLE /EQUIPMENT	$350,000	</a:t>
            </a:r>
          </a:p>
          <a:p>
            <a:pPr marL="365760" indent="-283464" fontAlgn="auto">
              <a:spcAft>
                <a:spcPts val="0"/>
              </a:spcAft>
              <a:buFont typeface="Wingdings" pitchFamily="2" charset="2"/>
              <a:buChar char="Ø"/>
              <a:defRPr/>
            </a:pPr>
            <a:r>
              <a:rPr lang="en-US" dirty="0" smtClean="0">
                <a:solidFill>
                  <a:srgbClr val="000000"/>
                </a:solidFill>
                <a:latin typeface="Calibri"/>
              </a:rPr>
              <a:t>DIVIDE COUNTY AMB SERVICE	DIVIDE	NEW AMBULANCE		$22,000	</a:t>
            </a:r>
          </a:p>
          <a:p>
            <a:pPr marL="365760" indent="-283464" fontAlgn="auto">
              <a:spcAft>
                <a:spcPts val="0"/>
              </a:spcAft>
              <a:buFont typeface="Wingdings" pitchFamily="2" charset="2"/>
              <a:buChar char="Ø"/>
              <a:defRPr/>
            </a:pPr>
            <a:r>
              <a:rPr lang="en-US" dirty="0" smtClean="0">
                <a:solidFill>
                  <a:srgbClr val="000000"/>
                </a:solidFill>
                <a:latin typeface="Calibri"/>
              </a:rPr>
              <a:t>DUNN COUNTY EMERG MANAGER	DUNN	COMMUNICATIONS TOWER	$44,000	</a:t>
            </a:r>
          </a:p>
          <a:p>
            <a:pPr marL="365760" indent="-283464" fontAlgn="auto">
              <a:spcAft>
                <a:spcPts val="0"/>
              </a:spcAft>
              <a:buFont typeface="Wingdings" pitchFamily="2" charset="2"/>
              <a:buChar char="Ø"/>
              <a:defRPr/>
            </a:pPr>
            <a:r>
              <a:rPr lang="en-US" dirty="0" smtClean="0">
                <a:solidFill>
                  <a:srgbClr val="000000"/>
                </a:solidFill>
                <a:latin typeface="Calibri"/>
              </a:rPr>
              <a:t>EPPING RURAL FIRE DISTRICT	WILLIAMS	UPDATE TANKER TRUCK		$70,000	</a:t>
            </a:r>
          </a:p>
          <a:p>
            <a:pPr marL="365760" indent="-283464" fontAlgn="auto">
              <a:spcAft>
                <a:spcPts val="0"/>
              </a:spcAft>
              <a:buFont typeface="Wingdings" pitchFamily="2" charset="2"/>
              <a:buChar char="Ø"/>
              <a:defRPr/>
            </a:pPr>
            <a:r>
              <a:rPr lang="en-US" dirty="0" smtClean="0">
                <a:solidFill>
                  <a:srgbClr val="000000"/>
                </a:solidFill>
                <a:latin typeface="Calibri"/>
              </a:rPr>
              <a:t>FORTUNA RURAL FIRE DISTRICT	DIVIDE	QUICK ATTACK READINESS EQUIPMENT	$16,800	</a:t>
            </a:r>
          </a:p>
          <a:p>
            <a:pPr marL="365760" indent="-283464" fontAlgn="auto">
              <a:spcAft>
                <a:spcPts val="0"/>
              </a:spcAft>
              <a:buFont typeface="Wingdings" pitchFamily="2" charset="2"/>
              <a:buChar char="Ø"/>
              <a:defRPr/>
            </a:pPr>
            <a:r>
              <a:rPr lang="en-US" dirty="0" smtClean="0">
                <a:solidFill>
                  <a:srgbClr val="000000"/>
                </a:solidFill>
                <a:latin typeface="Calibri"/>
              </a:rPr>
              <a:t>GOLVA RURAL FIRE DISTRICT	GOLDEN VLY	TURN OUT GEAR		$50,000	</a:t>
            </a:r>
          </a:p>
          <a:p>
            <a:pPr marL="365760" indent="-283464" fontAlgn="auto">
              <a:spcAft>
                <a:spcPts val="0"/>
              </a:spcAft>
              <a:buFont typeface="Wingdings" pitchFamily="2" charset="2"/>
              <a:buChar char="Ø"/>
              <a:defRPr/>
            </a:pPr>
            <a:r>
              <a:rPr lang="en-US" dirty="0" smtClean="0">
                <a:solidFill>
                  <a:srgbClr val="000000"/>
                </a:solidFill>
                <a:latin typeface="Calibri"/>
              </a:rPr>
              <a:t>GRENORA AMBULANCE DISTRICT	WILLIAMS	NEW AMBULANCE		$96,000	</a:t>
            </a:r>
          </a:p>
          <a:p>
            <a:pPr marL="365760" indent="-283464" fontAlgn="auto">
              <a:spcAft>
                <a:spcPts val="0"/>
              </a:spcAft>
              <a:buFont typeface="Wingdings" pitchFamily="2" charset="2"/>
              <a:buChar char="Ø"/>
              <a:defRPr/>
            </a:pPr>
            <a:r>
              <a:rPr lang="en-US" dirty="0" smtClean="0">
                <a:solidFill>
                  <a:srgbClr val="000000"/>
                </a:solidFill>
                <a:latin typeface="Calibri"/>
              </a:rPr>
              <a:t>GRENORA AMBULANCE DISTRICT	WILLIAMS	TURN OUT GEAR / COMPUTER	$8,160	</a:t>
            </a:r>
          </a:p>
          <a:p>
            <a:pPr marL="365760" indent="-283464" fontAlgn="auto">
              <a:spcAft>
                <a:spcPts val="0"/>
              </a:spcAft>
              <a:buFont typeface="Wingdings" pitchFamily="2" charset="2"/>
              <a:buChar char="Ø"/>
              <a:defRPr/>
            </a:pPr>
            <a:r>
              <a:rPr lang="en-US" dirty="0" smtClean="0">
                <a:solidFill>
                  <a:srgbClr val="000000"/>
                </a:solidFill>
                <a:latin typeface="Calibri"/>
              </a:rPr>
              <a:t>GRENORA AMBULANCE DISTRICT	WILLIAMS	HOUSING			$64,000	</a:t>
            </a:r>
          </a:p>
          <a:p>
            <a:pPr marL="365760" indent="-283464" fontAlgn="auto">
              <a:spcAft>
                <a:spcPts val="0"/>
              </a:spcAft>
              <a:buFont typeface="Wingdings" pitchFamily="2" charset="2"/>
              <a:buChar char="Ø"/>
              <a:defRPr/>
            </a:pPr>
            <a:r>
              <a:rPr lang="en-US" dirty="0" smtClean="0">
                <a:solidFill>
                  <a:srgbClr val="000000"/>
                </a:solidFill>
                <a:latin typeface="Calibri"/>
              </a:rPr>
              <a:t>GRENORA FIRE DISTRICT	WILLIAMS	PAGERS &amp; FIRE EXTINGUISHERS	$20,000	</a:t>
            </a:r>
          </a:p>
          <a:p>
            <a:pPr marL="365760" indent="-283464" fontAlgn="auto">
              <a:spcAft>
                <a:spcPts val="0"/>
              </a:spcAft>
              <a:buFont typeface="Wingdings" pitchFamily="2" charset="2"/>
              <a:buChar char="Ø"/>
              <a:defRPr/>
            </a:pPr>
            <a:r>
              <a:rPr lang="en-US" dirty="0" smtClean="0">
                <a:solidFill>
                  <a:srgbClr val="000000"/>
                </a:solidFill>
                <a:latin typeface="Calibri"/>
              </a:rPr>
              <a:t>HALLIDAY RURAL FIRE DISTRICT	DUNN	RESCUE TRUCK		$77,000	</a:t>
            </a:r>
          </a:p>
          <a:p>
            <a:pPr marL="365760" indent="-283464" fontAlgn="auto">
              <a:spcAft>
                <a:spcPts val="0"/>
              </a:spcAft>
              <a:buFont typeface="Wingdings" pitchFamily="2" charset="2"/>
              <a:buChar char="Ø"/>
              <a:defRPr/>
            </a:pPr>
            <a:r>
              <a:rPr lang="en-US" dirty="0" smtClean="0">
                <a:solidFill>
                  <a:srgbClr val="000000"/>
                </a:solidFill>
                <a:latin typeface="Calibri"/>
              </a:rPr>
              <a:t>KILLDEER AREA AMBULANCE DIST	DUNN	NEW AMBULANCE		$120,000	</a:t>
            </a:r>
          </a:p>
          <a:p>
            <a:pPr marL="365760" indent="-283464" fontAlgn="auto">
              <a:spcAft>
                <a:spcPts val="0"/>
              </a:spcAft>
              <a:buFont typeface="Wingdings" pitchFamily="2" charset="2"/>
              <a:buChar char="Ø"/>
              <a:defRPr/>
            </a:pPr>
            <a:r>
              <a:rPr lang="en-US" dirty="0" smtClean="0">
                <a:solidFill>
                  <a:srgbClr val="000000"/>
                </a:solidFill>
                <a:latin typeface="Calibri"/>
              </a:rPr>
              <a:t>KILLDEER AREA AMBULANCE DIST	DUNN	AMBULANCE GARAGE		$466,000	</a:t>
            </a:r>
          </a:p>
          <a:p>
            <a:pPr marL="365760" indent="-283464" fontAlgn="auto">
              <a:spcAft>
                <a:spcPts val="0"/>
              </a:spcAft>
              <a:buFont typeface="Wingdings" pitchFamily="2" charset="2"/>
              <a:buChar char="Ø"/>
              <a:defRPr/>
            </a:pPr>
            <a:r>
              <a:rPr lang="en-US" dirty="0" smtClean="0">
                <a:solidFill>
                  <a:srgbClr val="000000"/>
                </a:solidFill>
                <a:latin typeface="Calibri"/>
              </a:rPr>
              <a:t>KRAMER FIRE DISTRICT	BOTTINEAU	8 SETS TURN OUT GEAR		$10,000	</a:t>
            </a:r>
          </a:p>
          <a:p>
            <a:pPr marL="365760" indent="-283464" fontAlgn="auto">
              <a:spcAft>
                <a:spcPts val="0"/>
              </a:spcAft>
              <a:buFont typeface="Wingdings" pitchFamily="2" charset="2"/>
              <a:buChar char="Ø"/>
              <a:defRPr/>
            </a:pPr>
            <a:r>
              <a:rPr lang="en-US" dirty="0" smtClean="0">
                <a:solidFill>
                  <a:srgbClr val="000000"/>
                </a:solidFill>
                <a:latin typeface="Calibri"/>
              </a:rPr>
              <a:t>LIGNITE FIRE DISTRICT	BURKE	PUMPER TRUCK		$30,000	</a:t>
            </a:r>
          </a:p>
          <a:p>
            <a:pPr marL="365760" indent="-283464" fontAlgn="auto">
              <a:spcAft>
                <a:spcPts val="0"/>
              </a:spcAft>
              <a:buFont typeface="Wingdings" pitchFamily="2" charset="2"/>
              <a:buChar char="Ø"/>
              <a:defRPr/>
            </a:pPr>
            <a:r>
              <a:rPr lang="en-US" dirty="0" smtClean="0">
                <a:solidFill>
                  <a:srgbClr val="000000"/>
                </a:solidFill>
                <a:latin typeface="Calibri"/>
              </a:rPr>
              <a:t>MARMARTH RURAL FIRE DISTRICT	SLOPE	COMPLETE TYPE 4 ENGINE		$20,000	</a:t>
            </a:r>
          </a:p>
          <a:p>
            <a:pPr marL="365760" indent="-283464" fontAlgn="auto">
              <a:spcAft>
                <a:spcPts val="0"/>
              </a:spcAft>
              <a:buFont typeface="Wingdings" pitchFamily="2" charset="2"/>
              <a:buChar char="Ø"/>
              <a:defRPr/>
            </a:pPr>
            <a:r>
              <a:rPr lang="en-US" dirty="0" smtClean="0">
                <a:solidFill>
                  <a:srgbClr val="000000"/>
                </a:solidFill>
                <a:latin typeface="Calibri"/>
              </a:rPr>
              <a:t>MARMARTH RURAL FIRE DISTRICT	SLOPE	PURCHASE RESCUE PUMPER	$104,000	</a:t>
            </a:r>
          </a:p>
          <a:p>
            <a:pPr marL="365760" indent="-283464" fontAlgn="auto">
              <a:spcAft>
                <a:spcPts val="0"/>
              </a:spcAft>
              <a:buFont typeface="Wingdings 2"/>
              <a:buChar char=""/>
              <a:defRPr/>
            </a:pPr>
            <a:r>
              <a:rPr lang="en-US" dirty="0" smtClean="0">
                <a:solidFill>
                  <a:srgbClr val="000000"/>
                </a:solidFill>
                <a:latin typeface="Calibri"/>
              </a:rPr>
              <a:t>	</a:t>
            </a:r>
          </a:p>
        </p:txBody>
      </p:sp>
      <p:pic>
        <p:nvPicPr>
          <p:cNvPr id="104451"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MCKENZIE CNTY RURAL FIRE DIST	MCKENZIE	REPLACE FIRE TRUCK		$88,000	</a:t>
            </a:r>
          </a:p>
          <a:p>
            <a:pPr marL="365760" indent="-283464" fontAlgn="auto">
              <a:spcAft>
                <a:spcPts val="0"/>
              </a:spcAft>
              <a:buFont typeface="Wingdings" pitchFamily="2" charset="2"/>
              <a:buChar char="Ø"/>
              <a:defRPr/>
            </a:pPr>
            <a:r>
              <a:rPr lang="en-US" dirty="0" smtClean="0">
                <a:solidFill>
                  <a:srgbClr val="000000"/>
                </a:solidFill>
                <a:latin typeface="Calibri"/>
              </a:rPr>
              <a:t>MERCER CNTY RURAL AMB DIST	MERCER	BEULAH AMBULANCE BAY CONSTRUCT	$200,000	</a:t>
            </a:r>
          </a:p>
          <a:p>
            <a:pPr marL="365760" indent="-283464" fontAlgn="auto">
              <a:spcAft>
                <a:spcPts val="0"/>
              </a:spcAft>
              <a:buFont typeface="Wingdings" pitchFamily="2" charset="2"/>
              <a:buChar char="Ø"/>
              <a:defRPr/>
            </a:pPr>
            <a:r>
              <a:rPr lang="en-US" dirty="0" smtClean="0">
                <a:solidFill>
                  <a:srgbClr val="000000"/>
                </a:solidFill>
                <a:latin typeface="Calibri"/>
              </a:rPr>
              <a:t>MINOT RURAL FIRE DISTRICT	WARD	BOIL OVER PROP TRAINING SYSTEM	$96,000	</a:t>
            </a:r>
          </a:p>
          <a:p>
            <a:pPr marL="365760" indent="-283464" fontAlgn="auto">
              <a:spcAft>
                <a:spcPts val="0"/>
              </a:spcAft>
              <a:buFont typeface="Wingdings" pitchFamily="2" charset="2"/>
              <a:buChar char="Ø"/>
              <a:defRPr/>
            </a:pPr>
            <a:r>
              <a:rPr lang="en-US" dirty="0" smtClean="0">
                <a:solidFill>
                  <a:srgbClr val="000000"/>
                </a:solidFill>
                <a:latin typeface="Calibri"/>
              </a:rPr>
              <a:t>MOHALL RURAL FIRE DISTRICT	RENVILLE	PURCHASE HEAVY RESCUE TRUCK	$28,000	</a:t>
            </a:r>
          </a:p>
          <a:p>
            <a:pPr marL="365760" indent="-283464" fontAlgn="auto">
              <a:spcAft>
                <a:spcPts val="0"/>
              </a:spcAft>
              <a:buFont typeface="Wingdings" pitchFamily="2" charset="2"/>
              <a:buChar char="Ø"/>
              <a:defRPr/>
            </a:pPr>
            <a:r>
              <a:rPr lang="en-US" dirty="0" smtClean="0">
                <a:solidFill>
                  <a:srgbClr val="000000"/>
                </a:solidFill>
                <a:latin typeface="Calibri"/>
              </a:rPr>
              <a:t>MOHALL RURAL FIRE DISTRICT	RENVILLE	PURCHASE TRUCK TRACTOR	$24,000	</a:t>
            </a:r>
          </a:p>
          <a:p>
            <a:pPr marL="365760" indent="-283464" fontAlgn="auto">
              <a:spcAft>
                <a:spcPts val="0"/>
              </a:spcAft>
              <a:buFont typeface="Wingdings" pitchFamily="2" charset="2"/>
              <a:buChar char="Ø"/>
              <a:defRPr/>
            </a:pPr>
            <a:r>
              <a:rPr lang="en-US" dirty="0" smtClean="0">
                <a:solidFill>
                  <a:srgbClr val="000000"/>
                </a:solidFill>
                <a:latin typeface="Calibri"/>
              </a:rPr>
              <a:t>NEW TOWN AMBULANCE	MOUNTRAIL	AMBULANCE HALL		$845,585	</a:t>
            </a:r>
          </a:p>
          <a:p>
            <a:pPr marL="365760" indent="-283464" fontAlgn="auto">
              <a:spcAft>
                <a:spcPts val="0"/>
              </a:spcAft>
              <a:buFont typeface="Wingdings" pitchFamily="2" charset="2"/>
              <a:buChar char="Ø"/>
              <a:defRPr/>
            </a:pPr>
            <a:r>
              <a:rPr lang="en-US" dirty="0" smtClean="0">
                <a:solidFill>
                  <a:srgbClr val="000000"/>
                </a:solidFill>
                <a:latin typeface="Calibri"/>
              </a:rPr>
              <a:t>NEW TOWN RURAL FIRE DISTRICT	MOUNTRAIL	REPAIR EQUIP/ PURCH CRIBNG MONT	$40,000	</a:t>
            </a:r>
          </a:p>
          <a:p>
            <a:pPr marL="365760" indent="-283464" fontAlgn="auto">
              <a:spcAft>
                <a:spcPts val="0"/>
              </a:spcAft>
              <a:buFont typeface="Wingdings" pitchFamily="2" charset="2"/>
              <a:buChar char="Ø"/>
              <a:defRPr/>
            </a:pPr>
            <a:r>
              <a:rPr lang="en-US" dirty="0" smtClean="0">
                <a:solidFill>
                  <a:srgbClr val="000000"/>
                </a:solidFill>
                <a:latin typeface="Calibri"/>
              </a:rPr>
              <a:t>PARSHALL AMBULANCE DISTRICT	MOUNTRAIL	BUILDING ADDITION/RENOVATION	$91,120	</a:t>
            </a:r>
          </a:p>
          <a:p>
            <a:pPr marL="365760" indent="-283464" fontAlgn="auto">
              <a:spcAft>
                <a:spcPts val="0"/>
              </a:spcAft>
              <a:buFont typeface="Wingdings" pitchFamily="2" charset="2"/>
              <a:buChar char="Ø"/>
              <a:defRPr/>
            </a:pPr>
            <a:r>
              <a:rPr lang="en-US" dirty="0" smtClean="0">
                <a:solidFill>
                  <a:srgbClr val="000000"/>
                </a:solidFill>
                <a:latin typeface="Calibri"/>
              </a:rPr>
              <a:t>PORTAL RURAL AMBULANCE DIST	BURKE	NEW AMBULANCE		$30,000	</a:t>
            </a:r>
          </a:p>
          <a:p>
            <a:pPr marL="365760" indent="-283464" fontAlgn="auto">
              <a:spcAft>
                <a:spcPts val="0"/>
              </a:spcAft>
              <a:buFont typeface="Wingdings" pitchFamily="2" charset="2"/>
              <a:buChar char="Ø"/>
              <a:defRPr/>
            </a:pPr>
            <a:r>
              <a:rPr lang="en-US" dirty="0" smtClean="0">
                <a:solidFill>
                  <a:srgbClr val="000000"/>
                </a:solidFill>
                <a:latin typeface="Calibri"/>
              </a:rPr>
              <a:t>POWERS LAKE RURAL FIRE DIST	BURKE	FIRE TRUCK			$75,000	</a:t>
            </a:r>
          </a:p>
          <a:p>
            <a:pPr marL="365760" indent="-283464" fontAlgn="auto">
              <a:spcAft>
                <a:spcPts val="0"/>
              </a:spcAft>
              <a:buFont typeface="Wingdings" pitchFamily="2" charset="2"/>
              <a:buChar char="Ø"/>
              <a:defRPr/>
            </a:pPr>
            <a:r>
              <a:rPr lang="en-US" dirty="0" smtClean="0">
                <a:solidFill>
                  <a:srgbClr val="000000"/>
                </a:solidFill>
                <a:latin typeface="Calibri"/>
              </a:rPr>
              <a:t>RAY AMBULANCE DISTRICT	WILLIAMS	6 DEFIBULATORS &amp; 4  PAGERS	$9,600	</a:t>
            </a:r>
          </a:p>
          <a:p>
            <a:pPr marL="365760" indent="-283464" fontAlgn="auto">
              <a:spcAft>
                <a:spcPts val="0"/>
              </a:spcAft>
              <a:buFont typeface="Wingdings" pitchFamily="2" charset="2"/>
              <a:buChar char="Ø"/>
              <a:defRPr/>
            </a:pPr>
            <a:r>
              <a:rPr lang="en-US" dirty="0" smtClean="0">
                <a:solidFill>
                  <a:srgbClr val="000000"/>
                </a:solidFill>
                <a:latin typeface="Calibri"/>
              </a:rPr>
              <a:t>RAY AMBULANCE DISTRICT	WILLIAMS	EMT TRAINING		$8,160	</a:t>
            </a:r>
          </a:p>
          <a:p>
            <a:pPr marL="365760" indent="-283464" fontAlgn="auto">
              <a:spcAft>
                <a:spcPts val="0"/>
              </a:spcAft>
              <a:buFont typeface="Wingdings" pitchFamily="2" charset="2"/>
              <a:buChar char="Ø"/>
              <a:defRPr/>
            </a:pPr>
            <a:r>
              <a:rPr lang="en-US" dirty="0" smtClean="0">
                <a:solidFill>
                  <a:srgbClr val="000000"/>
                </a:solidFill>
                <a:latin typeface="Calibri"/>
              </a:rPr>
              <a:t>RAY AMBULANCE DISTRICT	WILLIAMS	NEW AMBULANCE		$118,954	</a:t>
            </a:r>
          </a:p>
          <a:p>
            <a:pPr marL="365760" indent="-283464" fontAlgn="auto">
              <a:spcAft>
                <a:spcPts val="0"/>
              </a:spcAft>
              <a:buFont typeface="Wingdings" pitchFamily="2" charset="2"/>
              <a:buChar char="Ø"/>
              <a:defRPr/>
            </a:pPr>
            <a:r>
              <a:rPr lang="en-US" dirty="0" smtClean="0">
                <a:solidFill>
                  <a:srgbClr val="000000"/>
                </a:solidFill>
                <a:latin typeface="Calibri"/>
              </a:rPr>
              <a:t>RAY FIRE DISTRICT		WILLIAMS	PUMPER-TANKERTRUCK		$213,000	</a:t>
            </a:r>
          </a:p>
          <a:p>
            <a:pPr marL="365760" indent="-283464" fontAlgn="auto">
              <a:spcAft>
                <a:spcPts val="0"/>
              </a:spcAft>
              <a:buFont typeface="Wingdings" pitchFamily="2" charset="2"/>
              <a:buChar char="Ø"/>
              <a:defRPr/>
            </a:pPr>
            <a:r>
              <a:rPr lang="en-US" dirty="0" smtClean="0">
                <a:solidFill>
                  <a:srgbClr val="000000"/>
                </a:solidFill>
                <a:latin typeface="Calibri"/>
              </a:rPr>
              <a:t>RENVILLE COUNTY		RENVILLE	POLICE EQUIPMENT		$22,106	</a:t>
            </a:r>
          </a:p>
          <a:p>
            <a:pPr marL="365760" indent="-283464" fontAlgn="auto">
              <a:spcAft>
                <a:spcPts val="0"/>
              </a:spcAft>
              <a:buFont typeface="Wingdings" pitchFamily="2" charset="2"/>
              <a:buChar char="Ø"/>
              <a:defRPr/>
            </a:pPr>
            <a:r>
              <a:rPr lang="en-US" dirty="0" smtClean="0">
                <a:solidFill>
                  <a:srgbClr val="000000"/>
                </a:solidFill>
                <a:latin typeface="Calibri"/>
              </a:rPr>
              <a:t>RENVILLE COUNTY		RENVILLE	VEHICLE PURCHASE		$20,000</a:t>
            </a:r>
          </a:p>
          <a:p>
            <a:pPr marL="365760" indent="-283464" fontAlgn="auto">
              <a:spcAft>
                <a:spcPts val="0"/>
              </a:spcAft>
              <a:buFont typeface="Wingdings" pitchFamily="2" charset="2"/>
              <a:buChar char="Ø"/>
              <a:defRPr/>
            </a:pPr>
            <a:r>
              <a:rPr lang="en-US" dirty="0" smtClean="0">
                <a:solidFill>
                  <a:srgbClr val="000000"/>
                </a:solidFill>
                <a:latin typeface="Calibri"/>
              </a:rPr>
              <a:t>RENVILLE COUNTY RURL AMB DIST	RENVILLE	EXTRICATION TRAINING		$4,800	</a:t>
            </a:r>
          </a:p>
          <a:p>
            <a:pPr marL="365760" indent="-283464" fontAlgn="auto">
              <a:spcAft>
                <a:spcPts val="0"/>
              </a:spcAft>
              <a:buFont typeface="Wingdings" pitchFamily="2" charset="2"/>
              <a:buChar char="Ø"/>
              <a:defRPr/>
            </a:pPr>
            <a:r>
              <a:rPr lang="en-US" dirty="0" smtClean="0">
                <a:solidFill>
                  <a:srgbClr val="000000"/>
                </a:solidFill>
                <a:latin typeface="Calibri"/>
              </a:rPr>
              <a:t>RHAME RURAL FIRE DISTRICT	BOWMAN	2012 TURN-OUT GEAR		$28,560	</a:t>
            </a:r>
          </a:p>
          <a:p>
            <a:pPr marL="365760" indent="-283464" fontAlgn="auto">
              <a:spcAft>
                <a:spcPts val="0"/>
              </a:spcAft>
              <a:buFont typeface="Wingdings 2"/>
              <a:buChar char=""/>
              <a:defRPr/>
            </a:pPr>
            <a:endParaRPr lang="en-US" dirty="0" smtClean="0">
              <a:solidFill>
                <a:srgbClr val="000000"/>
              </a:solidFill>
              <a:latin typeface="Calibri"/>
            </a:endParaRPr>
          </a:p>
        </p:txBody>
      </p:sp>
      <p:pic>
        <p:nvPicPr>
          <p:cNvPr id="105475"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7772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January - March 2012</a:t>
            </a:r>
          </a:p>
          <a:p>
            <a:pPr marL="365760" indent="-283464" fontAlgn="auto">
              <a:spcAft>
                <a:spcPts val="0"/>
              </a:spcAft>
              <a:buFont typeface="Wingdings 2"/>
              <a:buNone/>
              <a:defRPr/>
            </a:pPr>
            <a:r>
              <a:rPr lang="en-US" b="1" i="1" dirty="0" smtClean="0"/>
              <a:t>	</a:t>
            </a:r>
            <a:r>
              <a:rPr lang="en-US" sz="5400" b="1" i="1" dirty="0" smtClean="0"/>
              <a:t>Emergency Services and Response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pitchFamily="2" charset="2"/>
              <a:buChar char="Ø"/>
              <a:defRPr/>
            </a:pPr>
            <a:r>
              <a:rPr lang="en-US" dirty="0" smtClean="0">
                <a:solidFill>
                  <a:srgbClr val="000000"/>
                </a:solidFill>
                <a:latin typeface="Calibri"/>
              </a:rPr>
              <a:t>SENTINEL RURAL FIRE PROT DIST	GOLDEN VLY	FORD 1 TON PICKUP		$25,000	</a:t>
            </a:r>
          </a:p>
          <a:p>
            <a:pPr marL="365760" indent="-283464" fontAlgn="auto">
              <a:spcAft>
                <a:spcPts val="0"/>
              </a:spcAft>
              <a:buFont typeface="Wingdings" pitchFamily="2" charset="2"/>
              <a:buChar char="Ø"/>
              <a:defRPr/>
            </a:pPr>
            <a:r>
              <a:rPr lang="en-US" dirty="0" smtClean="0">
                <a:solidFill>
                  <a:srgbClr val="000000"/>
                </a:solidFill>
                <a:latin typeface="Calibri"/>
              </a:rPr>
              <a:t>SHERWOOD RURAL FIRE DIST	RENVILLE	BATTERY POWERED COT		$12,000	</a:t>
            </a:r>
          </a:p>
          <a:p>
            <a:pPr marL="365760" indent="-283464" fontAlgn="auto">
              <a:spcAft>
                <a:spcPts val="0"/>
              </a:spcAft>
              <a:buFont typeface="Wingdings" pitchFamily="2" charset="2"/>
              <a:buChar char="Ø"/>
              <a:defRPr/>
            </a:pPr>
            <a:r>
              <a:rPr lang="en-US" dirty="0" smtClean="0">
                <a:solidFill>
                  <a:srgbClr val="000000"/>
                </a:solidFill>
                <a:latin typeface="Calibri"/>
              </a:rPr>
              <a:t>SHERWOOD RURAL FIRE DIST	RENVILLE	RAPID RESPONSE UNIT		$56,000	</a:t>
            </a:r>
          </a:p>
          <a:p>
            <a:pPr marL="365760" indent="-283464" fontAlgn="auto">
              <a:spcAft>
                <a:spcPts val="0"/>
              </a:spcAft>
              <a:buFont typeface="Wingdings" pitchFamily="2" charset="2"/>
              <a:buChar char="Ø"/>
              <a:defRPr/>
            </a:pPr>
            <a:r>
              <a:rPr lang="en-US" dirty="0" smtClean="0">
                <a:solidFill>
                  <a:srgbClr val="000000"/>
                </a:solidFill>
                <a:latin typeface="Calibri"/>
              </a:rPr>
              <a:t>SIOUX YELLOWSTONE FIRE DIST	MCKENZIE	TRUCK CHASSIS REPLACEMENT	$38,400	</a:t>
            </a:r>
          </a:p>
          <a:p>
            <a:pPr marL="365760" indent="-283464" fontAlgn="auto">
              <a:spcAft>
                <a:spcPts val="0"/>
              </a:spcAft>
              <a:buFont typeface="Wingdings" pitchFamily="2" charset="2"/>
              <a:buChar char="Ø"/>
              <a:defRPr/>
            </a:pPr>
            <a:r>
              <a:rPr lang="en-US" dirty="0" smtClean="0">
                <a:solidFill>
                  <a:srgbClr val="000000"/>
                </a:solidFill>
                <a:latin typeface="Calibri"/>
              </a:rPr>
              <a:t>SOURIS RURAL FIRE DISTRICT	BOTTINEAU	TV/DVD FIRE SCHOOL		$2,000	</a:t>
            </a:r>
          </a:p>
          <a:p>
            <a:pPr marL="365760" indent="-283464" fontAlgn="auto">
              <a:spcAft>
                <a:spcPts val="0"/>
              </a:spcAft>
              <a:buFont typeface="Wingdings" pitchFamily="2" charset="2"/>
              <a:buChar char="Ø"/>
              <a:defRPr/>
            </a:pPr>
            <a:r>
              <a:rPr lang="en-US" dirty="0" smtClean="0">
                <a:solidFill>
                  <a:srgbClr val="000000"/>
                </a:solidFill>
                <a:latin typeface="Calibri"/>
              </a:rPr>
              <a:t>SOUTH HEART FIRE DISTRICT	STARK	ADD 20 X 100 LIEN TO EXIST BUILD	$80,000	</a:t>
            </a:r>
          </a:p>
          <a:p>
            <a:pPr marL="365760" indent="-283464" fontAlgn="auto">
              <a:spcAft>
                <a:spcPts val="0"/>
              </a:spcAft>
              <a:buFont typeface="Wingdings" pitchFamily="2" charset="2"/>
              <a:buChar char="Ø"/>
              <a:defRPr/>
            </a:pPr>
            <a:r>
              <a:rPr lang="en-US" dirty="0" smtClean="0">
                <a:solidFill>
                  <a:srgbClr val="000000"/>
                </a:solidFill>
                <a:latin typeface="Calibri"/>
              </a:rPr>
              <a:t>STANLEY RURAL FIRE DISTRICT	MOUNTRAIL	TANKER TRUCK &amp; FIRE HALL ADTN	$720,000	</a:t>
            </a:r>
          </a:p>
          <a:p>
            <a:pPr marL="365760" indent="-283464" fontAlgn="auto">
              <a:spcAft>
                <a:spcPts val="0"/>
              </a:spcAft>
              <a:buFont typeface="Wingdings" pitchFamily="2" charset="2"/>
              <a:buChar char="Ø"/>
              <a:defRPr/>
            </a:pPr>
            <a:r>
              <a:rPr lang="en-US" dirty="0" smtClean="0">
                <a:solidFill>
                  <a:srgbClr val="000000"/>
                </a:solidFill>
                <a:latin typeface="Calibri"/>
              </a:rPr>
              <a:t>STARK COUNTY		STARK	3 VEHICLES AND EQUIPMENT	$133,960	</a:t>
            </a:r>
          </a:p>
          <a:p>
            <a:pPr marL="365760" indent="-283464" fontAlgn="auto">
              <a:spcAft>
                <a:spcPts val="0"/>
              </a:spcAft>
              <a:buFont typeface="Wingdings" pitchFamily="2" charset="2"/>
              <a:buChar char="Ø"/>
              <a:defRPr/>
            </a:pPr>
            <a:r>
              <a:rPr lang="en-US" dirty="0" smtClean="0">
                <a:solidFill>
                  <a:srgbClr val="000000"/>
                </a:solidFill>
                <a:latin typeface="Calibri"/>
              </a:rPr>
              <a:t>STARK COUNTY		STARK	EMERGENCY OP CENTER UPGRADE	$12,605	</a:t>
            </a:r>
          </a:p>
          <a:p>
            <a:pPr marL="365760" indent="-283464" fontAlgn="auto">
              <a:spcAft>
                <a:spcPts val="0"/>
              </a:spcAft>
              <a:buFont typeface="Wingdings" pitchFamily="2" charset="2"/>
              <a:buChar char="Ø"/>
              <a:defRPr/>
            </a:pPr>
            <a:r>
              <a:rPr lang="en-US" dirty="0" smtClean="0">
                <a:solidFill>
                  <a:srgbClr val="000000"/>
                </a:solidFill>
                <a:latin typeface="Calibri"/>
              </a:rPr>
              <a:t>TOLLEY FIRE DEPARTMENT	RENVILLE	TANKER TRK, CASCADE SYS, TRANG	$52,000	</a:t>
            </a:r>
          </a:p>
          <a:p>
            <a:pPr marL="365760" indent="-283464" fontAlgn="auto">
              <a:spcAft>
                <a:spcPts val="0"/>
              </a:spcAft>
              <a:buFont typeface="Wingdings" pitchFamily="2" charset="2"/>
              <a:buChar char="Ø"/>
              <a:defRPr/>
            </a:pPr>
            <a:r>
              <a:rPr lang="en-US" dirty="0" smtClean="0">
                <a:solidFill>
                  <a:srgbClr val="000000"/>
                </a:solidFill>
                <a:latin typeface="Calibri"/>
              </a:rPr>
              <a:t>TRENTON TOWNSHIP	WILLIAMS	TRENTON	 RURAL FIRE DEPARTMENT BUILDING	$50,000	</a:t>
            </a:r>
          </a:p>
          <a:p>
            <a:pPr marL="365760" indent="-283464" fontAlgn="auto">
              <a:spcAft>
                <a:spcPts val="0"/>
              </a:spcAft>
              <a:buFont typeface="Wingdings" pitchFamily="2" charset="2"/>
              <a:buChar char="Ø"/>
              <a:defRPr/>
            </a:pPr>
            <a:r>
              <a:rPr lang="en-US" dirty="0" smtClean="0">
                <a:solidFill>
                  <a:srgbClr val="000000"/>
                </a:solidFill>
                <a:latin typeface="Calibri"/>
              </a:rPr>
              <a:t>UNITED RURAL AMBULANCE DIST	WARD	HYDRAULIC STRETCHER		$10,586	</a:t>
            </a:r>
          </a:p>
          <a:p>
            <a:pPr marL="365760" indent="-283464" fontAlgn="auto">
              <a:spcAft>
                <a:spcPts val="0"/>
              </a:spcAft>
              <a:buFont typeface="Wingdings" pitchFamily="2" charset="2"/>
              <a:buChar char="Ø"/>
              <a:defRPr/>
            </a:pPr>
            <a:r>
              <a:rPr lang="en-US" dirty="0" smtClean="0">
                <a:solidFill>
                  <a:srgbClr val="000000"/>
                </a:solidFill>
                <a:latin typeface="Calibri"/>
              </a:rPr>
              <a:t>WARD COUNTY		WARD	EMERGENCY MED RESPONSE TRAIN EQP	$19,528	</a:t>
            </a:r>
          </a:p>
          <a:p>
            <a:pPr marL="365760" indent="-283464" fontAlgn="auto">
              <a:spcAft>
                <a:spcPts val="0"/>
              </a:spcAft>
              <a:buFont typeface="Wingdings" pitchFamily="2" charset="2"/>
              <a:buChar char="Ø"/>
              <a:defRPr/>
            </a:pPr>
            <a:r>
              <a:rPr lang="en-US" dirty="0" smtClean="0">
                <a:solidFill>
                  <a:srgbClr val="000000"/>
                </a:solidFill>
                <a:latin typeface="Calibri"/>
              </a:rPr>
              <a:t>WEST DUNN RURAL FIRE DISTRICT	DUNN	COMPUTER/SOFTWARE		$1,970	</a:t>
            </a:r>
          </a:p>
          <a:p>
            <a:pPr marL="365760" indent="-283464" fontAlgn="auto">
              <a:spcAft>
                <a:spcPts val="0"/>
              </a:spcAft>
              <a:buFont typeface="Wingdings" pitchFamily="2" charset="2"/>
              <a:buChar char="Ø"/>
              <a:defRPr/>
            </a:pPr>
            <a:r>
              <a:rPr lang="en-US" dirty="0" smtClean="0">
                <a:solidFill>
                  <a:srgbClr val="000000"/>
                </a:solidFill>
                <a:latin typeface="Calibri"/>
              </a:rPr>
              <a:t>WEST DUNN RURAL FIRE DISTRICT	DUNN	TRUCK REPLACEMENT		$260,000	</a:t>
            </a:r>
          </a:p>
          <a:p>
            <a:pPr marL="365760" indent="-283464" fontAlgn="auto">
              <a:spcAft>
                <a:spcPts val="0"/>
              </a:spcAft>
              <a:buFont typeface="Wingdings" pitchFamily="2" charset="2"/>
              <a:buChar char="Ø"/>
              <a:defRPr/>
            </a:pPr>
            <a:r>
              <a:rPr lang="en-US" dirty="0" smtClean="0">
                <a:solidFill>
                  <a:srgbClr val="000000"/>
                </a:solidFill>
                <a:latin typeface="Calibri"/>
              </a:rPr>
              <a:t>WESTHOPE RURAL FIRE DISTRICT	BOTTINEAU	NEW FIRE TRUCK		$180,000	</a:t>
            </a:r>
          </a:p>
          <a:p>
            <a:pPr marL="365760" indent="-283464" fontAlgn="auto">
              <a:spcAft>
                <a:spcPts val="0"/>
              </a:spcAft>
              <a:buFont typeface="Wingdings" pitchFamily="2" charset="2"/>
              <a:buChar char="Ø"/>
              <a:defRPr/>
            </a:pPr>
            <a:r>
              <a:rPr lang="en-US" dirty="0" smtClean="0">
                <a:solidFill>
                  <a:srgbClr val="000000"/>
                </a:solidFill>
                <a:latin typeface="Calibri"/>
              </a:rPr>
              <a:t>WILDROSE FIRE DISTRICT	WILLIAMS	NEW FIRE HALL		$360,000	</a:t>
            </a:r>
          </a:p>
          <a:p>
            <a:pPr marL="365760" indent="-283464" fontAlgn="auto">
              <a:spcAft>
                <a:spcPts val="0"/>
              </a:spcAft>
              <a:buFont typeface="Wingdings" pitchFamily="2" charset="2"/>
              <a:buChar char="Ø"/>
              <a:defRPr/>
            </a:pPr>
            <a:r>
              <a:rPr lang="en-US" dirty="0" smtClean="0">
                <a:solidFill>
                  <a:srgbClr val="000000"/>
                </a:solidFill>
                <a:latin typeface="Calibri"/>
              </a:rPr>
              <a:t>WILLIAMS COUNTY		WILLIAMS	COMMUNICATIONS EQUIP &amp; RD SIGNS	$22,200	</a:t>
            </a:r>
          </a:p>
          <a:p>
            <a:pPr marL="365760" indent="-283464" fontAlgn="auto">
              <a:spcAft>
                <a:spcPts val="0"/>
              </a:spcAft>
              <a:buFont typeface="Wingdings 2"/>
              <a:buNone/>
              <a:defRPr/>
            </a:pPr>
            <a:r>
              <a:rPr lang="en-US" dirty="0" smtClean="0">
                <a:solidFill>
                  <a:srgbClr val="000000"/>
                </a:solidFill>
                <a:latin typeface="Calibri"/>
              </a:rPr>
              <a:t>					 </a:t>
            </a:r>
            <a:r>
              <a:rPr lang="en-US" b="1" dirty="0" smtClean="0">
                <a:solidFill>
                  <a:srgbClr val="000000"/>
                </a:solidFill>
                <a:latin typeface="Calibri"/>
              </a:rPr>
              <a:t>TOTAL  - </a:t>
            </a:r>
            <a:r>
              <a:rPr lang="en-US" b="1" dirty="0" smtClean="0"/>
              <a:t>$11,990,101 </a:t>
            </a:r>
            <a:endParaRPr lang="en-US" b="1" dirty="0" smtClean="0">
              <a:solidFill>
                <a:srgbClr val="000000"/>
              </a:solidFill>
              <a:latin typeface="Calibri"/>
            </a:endParaRPr>
          </a:p>
        </p:txBody>
      </p:sp>
      <p:pic>
        <p:nvPicPr>
          <p:cNvPr id="106499"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8153400" cy="3962400"/>
          </a:xfrm>
        </p:spPr>
        <p:txBody>
          <a:bodyPr>
            <a:normAutofit/>
          </a:bodyPr>
          <a:lstStyle/>
          <a:p>
            <a:pPr marL="365760" indent="-283464" fontAlgn="auto">
              <a:spcAft>
                <a:spcPts val="0"/>
              </a:spcAft>
              <a:buFont typeface="Wingdings 2"/>
              <a:buNone/>
              <a:defRPr/>
            </a:pPr>
            <a:r>
              <a:rPr lang="en-US" sz="3400" b="1" i="1" dirty="0" smtClean="0"/>
              <a:t>March / April 2012</a:t>
            </a:r>
          </a:p>
          <a:p>
            <a:pPr marL="365760" indent="-283464" fontAlgn="auto">
              <a:spcAft>
                <a:spcPts val="0"/>
              </a:spcAft>
              <a:buFont typeface="Wingdings 2"/>
              <a:buNone/>
              <a:defRPr/>
            </a:pPr>
            <a:r>
              <a:rPr lang="en-US" sz="3400" b="1" i="1" dirty="0" smtClean="0"/>
              <a:t>	Schools Temporary Portable Classroom Grant Round</a:t>
            </a:r>
          </a:p>
          <a:p>
            <a:pPr marL="365760" indent="-283464" fontAlgn="auto">
              <a:spcAft>
                <a:spcPts val="0"/>
              </a:spcAft>
              <a:buFont typeface="Wingdings 2"/>
              <a:buNone/>
              <a:defRPr/>
            </a:pPr>
            <a:r>
              <a:rPr lang="en-US" sz="1900" b="1" dirty="0" smtClean="0">
                <a:latin typeface="Calibri" pitchFamily="34" charset="0"/>
                <a:cs typeface="Calibri" pitchFamily="34" charset="0"/>
              </a:rPr>
              <a:t>POLITICAL SUBDIVISION	County	          Project Title		GRANT AWARD</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WILLISTON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#1	</a:t>
            </a:r>
            <a:r>
              <a:rPr lang="en-US" sz="1300" dirty="0" smtClean="0">
                <a:solidFill>
                  <a:srgbClr val="000000"/>
                </a:solidFill>
                <a:latin typeface="Calibri" pitchFamily="34" charset="0"/>
                <a:cs typeface="Calibri" pitchFamily="34" charset="0"/>
              </a:rPr>
              <a:t>	WILLIAMS	</a:t>
            </a:r>
            <a:r>
              <a:rPr lang="en-US" sz="1300" dirty="0" smtClean="0">
                <a:latin typeface="Calibri" pitchFamily="34" charset="0"/>
                <a:cs typeface="Calibri" pitchFamily="34" charset="0"/>
              </a:rPr>
              <a:t>TEMPORARY PORTABLE CLASSROOMS 	$3,002,244</a:t>
            </a:r>
            <a:r>
              <a:rPr lang="en-US" sz="1300" dirty="0" smtClean="0">
                <a:solidFill>
                  <a:srgbClr val="000000"/>
                </a:solidFill>
                <a:latin typeface="Calibri" pitchFamily="34" charset="0"/>
                <a:cs typeface="Calibri" pitchFamily="34" charset="0"/>
              </a:rPr>
              <a:t>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SOUTH HEART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a:t>
            </a:r>
            <a:r>
              <a:rPr lang="en-US" sz="1300" dirty="0" smtClean="0">
                <a:solidFill>
                  <a:srgbClr val="000000"/>
                </a:solidFill>
                <a:latin typeface="Calibri" pitchFamily="34" charset="0"/>
                <a:cs typeface="Calibri" pitchFamily="34" charset="0"/>
              </a:rPr>
              <a:t>	STARK	</a:t>
            </a:r>
            <a:r>
              <a:rPr lang="en-US" sz="1300" dirty="0" smtClean="0">
                <a:latin typeface="Calibri" pitchFamily="34" charset="0"/>
                <a:cs typeface="Calibri" pitchFamily="34" charset="0"/>
              </a:rPr>
              <a:t>PORTABLE CLASSROOMS</a:t>
            </a:r>
            <a:r>
              <a:rPr lang="en-US" sz="1300" dirty="0" smtClean="0">
                <a:solidFill>
                  <a:srgbClr val="000000"/>
                </a:solidFill>
                <a:latin typeface="Calibri" pitchFamily="34" charset="0"/>
                <a:cs typeface="Calibri" pitchFamily="34" charset="0"/>
              </a:rPr>
              <a:t>	 	</a:t>
            </a:r>
            <a:r>
              <a:rPr lang="en-US" sz="1300" dirty="0" smtClean="0">
                <a:latin typeface="Calibri" pitchFamily="34" charset="0"/>
                <a:cs typeface="Calibri" pitchFamily="34" charset="0"/>
              </a:rPr>
              <a:t>$240,000</a:t>
            </a:r>
            <a:r>
              <a:rPr lang="en-US" sz="1300" dirty="0" smtClean="0">
                <a:solidFill>
                  <a:srgbClr val="000000"/>
                </a:solidFill>
                <a:latin typeface="Calibri" pitchFamily="34" charset="0"/>
                <a:cs typeface="Calibri" pitchFamily="34" charset="0"/>
              </a:rPr>
              <a:t>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NEW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#8	</a:t>
            </a:r>
            <a:r>
              <a:rPr lang="en-US" sz="1300" dirty="0" smtClean="0">
                <a:solidFill>
                  <a:srgbClr val="000000"/>
                </a:solidFill>
                <a:latin typeface="Calibri" pitchFamily="34" charset="0"/>
                <a:cs typeface="Calibri" pitchFamily="34" charset="0"/>
              </a:rPr>
              <a:t>	 WILLIAMS 	</a:t>
            </a:r>
            <a:r>
              <a:rPr lang="en-US" sz="1300" dirty="0" smtClean="0">
                <a:latin typeface="Calibri" pitchFamily="34" charset="0"/>
                <a:cs typeface="Calibri" pitchFamily="34" charset="0"/>
              </a:rPr>
              <a:t> CLASSROOM CRISIS	</a:t>
            </a:r>
            <a:r>
              <a:rPr lang="en-US" sz="1300" dirty="0" smtClean="0">
                <a:solidFill>
                  <a:srgbClr val="000000"/>
                </a:solidFill>
                <a:latin typeface="Calibri" pitchFamily="34" charset="0"/>
                <a:cs typeface="Calibri" pitchFamily="34" charset="0"/>
              </a:rPr>
              <a:t>	</a:t>
            </a:r>
            <a:r>
              <a:rPr lang="en-US" sz="1300" dirty="0" smtClean="0">
                <a:latin typeface="Calibri" pitchFamily="34" charset="0"/>
                <a:cs typeface="Calibri" pitchFamily="34" charset="0"/>
              </a:rPr>
              <a:t> $1,350,000</a:t>
            </a:r>
            <a:r>
              <a:rPr lang="en-US" sz="1300" dirty="0" smtClean="0">
                <a:solidFill>
                  <a:srgbClr val="000000"/>
                </a:solidFill>
                <a:latin typeface="Calibri" pitchFamily="34" charset="0"/>
                <a:cs typeface="Calibri" pitchFamily="34" charset="0"/>
              </a:rPr>
              <a:t>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TIOGA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#15	</a:t>
            </a:r>
            <a:r>
              <a:rPr lang="en-US" sz="1300" dirty="0" smtClean="0">
                <a:solidFill>
                  <a:srgbClr val="000000"/>
                </a:solidFill>
                <a:latin typeface="Calibri" pitchFamily="34" charset="0"/>
                <a:cs typeface="Calibri" pitchFamily="34" charset="0"/>
              </a:rPr>
              <a:t>	 WILLIAMS 	</a:t>
            </a:r>
            <a:r>
              <a:rPr lang="en-US" sz="1300" dirty="0" smtClean="0">
                <a:latin typeface="Calibri" pitchFamily="34" charset="0"/>
                <a:cs typeface="Calibri" pitchFamily="34" charset="0"/>
              </a:rPr>
              <a:t> TEMPORARY CLASSROOM SPACE </a:t>
            </a:r>
            <a:r>
              <a:rPr lang="en-US" sz="1300" dirty="0" smtClean="0">
                <a:solidFill>
                  <a:srgbClr val="000000"/>
                </a:solidFill>
                <a:latin typeface="Calibri" pitchFamily="34" charset="0"/>
                <a:cs typeface="Calibri" pitchFamily="34" charset="0"/>
              </a:rPr>
              <a:t>	</a:t>
            </a:r>
            <a:r>
              <a:rPr lang="en-US" sz="1300" dirty="0" smtClean="0">
                <a:latin typeface="Calibri" pitchFamily="34" charset="0"/>
                <a:cs typeface="Calibri" pitchFamily="34" charset="0"/>
              </a:rPr>
              <a:t> $300,000</a:t>
            </a:r>
            <a:r>
              <a:rPr lang="en-US" sz="1300" dirty="0" smtClean="0">
                <a:solidFill>
                  <a:srgbClr val="000000"/>
                </a:solidFill>
                <a:latin typeface="Calibri" pitchFamily="34" charset="0"/>
                <a:cs typeface="Calibri" pitchFamily="34" charset="0"/>
              </a:rPr>
              <a:t>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POWERS LAKE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#27</a:t>
            </a:r>
            <a:r>
              <a:rPr lang="en-US" sz="1300" dirty="0" smtClean="0">
                <a:solidFill>
                  <a:srgbClr val="000000"/>
                </a:solidFill>
                <a:latin typeface="Calibri" pitchFamily="34" charset="0"/>
                <a:cs typeface="Calibri" pitchFamily="34" charset="0"/>
              </a:rPr>
              <a:t>	</a:t>
            </a:r>
            <a:r>
              <a:rPr lang="en-US" sz="1300" dirty="0" smtClean="0">
                <a:latin typeface="Calibri" pitchFamily="34" charset="0"/>
                <a:cs typeface="Calibri" pitchFamily="34" charset="0"/>
              </a:rPr>
              <a:t> BURKE	 ELEMENTARY PORTABLE CLASSROOM	$80,000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				ADDITION	</a:t>
            </a:r>
            <a:r>
              <a:rPr lang="en-US" sz="1300" dirty="0" smtClean="0">
                <a:solidFill>
                  <a:srgbClr val="000000"/>
                </a:solidFill>
                <a:latin typeface="Calibri" pitchFamily="34" charset="0"/>
                <a:cs typeface="Calibri" pitchFamily="34" charset="0"/>
              </a:rPr>
              <a:t>	</a:t>
            </a:r>
          </a:p>
          <a:p>
            <a:pPr marL="365760" indent="-283464" fontAlgn="auto">
              <a:spcAft>
                <a:spcPts val="0"/>
              </a:spcAft>
              <a:buFont typeface="Wingdings" pitchFamily="2" charset="2"/>
              <a:buChar char="Ø"/>
              <a:defRPr/>
            </a:pPr>
            <a:r>
              <a:rPr lang="en-US" sz="1300" dirty="0" smtClean="0">
                <a:latin typeface="Calibri" pitchFamily="34" charset="0"/>
                <a:cs typeface="Calibri" pitchFamily="34" charset="0"/>
              </a:rPr>
              <a:t>MCKENZIE </a:t>
            </a:r>
            <a:r>
              <a:rPr lang="en-US" sz="1300" dirty="0" err="1" smtClean="0">
                <a:latin typeface="Calibri" pitchFamily="34" charset="0"/>
                <a:cs typeface="Calibri" pitchFamily="34" charset="0"/>
              </a:rPr>
              <a:t>PSD</a:t>
            </a:r>
            <a:r>
              <a:rPr lang="en-US" sz="1300" dirty="0" smtClean="0">
                <a:latin typeface="Calibri" pitchFamily="34" charset="0"/>
                <a:cs typeface="Calibri" pitchFamily="34" charset="0"/>
              </a:rPr>
              <a:t> #1		 MCKENZIE	WATFORD CITY ELEMENTARY SCHOOL 	 $27,000</a:t>
            </a:r>
          </a:p>
          <a:p>
            <a:pPr marL="365760" indent="-283464" fontAlgn="auto">
              <a:spcAft>
                <a:spcPts val="0"/>
              </a:spcAft>
              <a:buNone/>
              <a:defRPr/>
            </a:pPr>
            <a:r>
              <a:rPr lang="en-US" sz="1300" dirty="0" smtClean="0">
                <a:latin typeface="Calibri" pitchFamily="34" charset="0"/>
                <a:cs typeface="Calibri" pitchFamily="34" charset="0"/>
              </a:rPr>
              <a:t>					PORTABLE CLASSROOMS	</a:t>
            </a:r>
          </a:p>
          <a:p>
            <a:pPr marL="365760" indent="-283464" fontAlgn="auto">
              <a:spcAft>
                <a:spcPts val="0"/>
              </a:spcAft>
              <a:buNone/>
              <a:defRPr/>
            </a:pPr>
            <a:r>
              <a:rPr lang="en-US" sz="1300" dirty="0" smtClean="0">
                <a:solidFill>
                  <a:srgbClr val="000000"/>
                </a:solidFill>
                <a:latin typeface="Calibri" pitchFamily="34" charset="0"/>
                <a:cs typeface="Calibri" pitchFamily="34" charset="0"/>
              </a:rPr>
              <a:t>							</a:t>
            </a:r>
            <a:r>
              <a:rPr lang="en-US" sz="1300" b="1" dirty="0" smtClean="0">
                <a:solidFill>
                  <a:srgbClr val="000000"/>
                </a:solidFill>
                <a:latin typeface="Calibri" pitchFamily="34" charset="0"/>
                <a:cs typeface="Calibri" pitchFamily="34" charset="0"/>
              </a:rPr>
              <a:t>TOTAL  - 	</a:t>
            </a:r>
            <a:r>
              <a:rPr lang="en-US" sz="1300" b="1" dirty="0" smtClean="0"/>
              <a:t>$4,999,244</a:t>
            </a:r>
          </a:p>
        </p:txBody>
      </p:sp>
      <p:pic>
        <p:nvPicPr>
          <p:cNvPr id="106499"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8153400" cy="5638800"/>
          </a:xfrm>
        </p:spPr>
        <p:txBody>
          <a:bodyPr>
            <a:normAutofit fontScale="40000" lnSpcReduction="20000"/>
          </a:bodyPr>
          <a:lstStyle/>
          <a:p>
            <a:pPr marL="365760" indent="-283464" fontAlgn="auto">
              <a:spcAft>
                <a:spcPts val="0"/>
              </a:spcAft>
              <a:buFont typeface="Wingdings 2"/>
              <a:buNone/>
              <a:defRPr/>
            </a:pPr>
            <a:r>
              <a:rPr lang="en-US" sz="6000" b="1" i="1" dirty="0" smtClean="0"/>
              <a:t>April - June 2012</a:t>
            </a:r>
          </a:p>
          <a:p>
            <a:pPr marL="365760" indent="-283464" fontAlgn="auto">
              <a:spcAft>
                <a:spcPts val="0"/>
              </a:spcAft>
              <a:buFont typeface="Wingdings 2"/>
              <a:buNone/>
              <a:defRPr/>
            </a:pPr>
            <a:r>
              <a:rPr lang="en-US" b="1" i="1" dirty="0" smtClean="0"/>
              <a:t>	</a:t>
            </a:r>
            <a:r>
              <a:rPr lang="en-US" sz="5400" b="1" i="1" dirty="0" smtClean="0"/>
              <a:t>Other Political Subdivision Grant Round</a:t>
            </a:r>
          </a:p>
          <a:p>
            <a:pPr marL="365760" indent="-283464" fontAlgn="auto">
              <a:spcAft>
                <a:spcPts val="0"/>
              </a:spcAft>
              <a:buFont typeface="Wingdings 2"/>
              <a:buNone/>
              <a:defRPr/>
            </a:pPr>
            <a:r>
              <a:rPr lang="en-US"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2"/>
              <a:buChar char=""/>
              <a:defRPr/>
            </a:pPr>
            <a:r>
              <a:rPr lang="en-US" dirty="0" smtClean="0">
                <a:solidFill>
                  <a:srgbClr val="000000"/>
                </a:solidFill>
                <a:latin typeface="Calibri"/>
              </a:rPr>
              <a:t>ALEXANDER </a:t>
            </a:r>
            <a:r>
              <a:rPr lang="en-US" dirty="0" err="1" smtClean="0">
                <a:solidFill>
                  <a:srgbClr val="000000"/>
                </a:solidFill>
                <a:latin typeface="Calibri"/>
              </a:rPr>
              <a:t>PSD</a:t>
            </a:r>
            <a:r>
              <a:rPr lang="en-US" dirty="0" smtClean="0">
                <a:solidFill>
                  <a:srgbClr val="000000"/>
                </a:solidFill>
                <a:latin typeface="Calibri"/>
              </a:rPr>
              <a:t> #2		MCKENZIE	TEACHER HOUSING PROJECT	$190,000	</a:t>
            </a:r>
          </a:p>
          <a:p>
            <a:pPr marL="365760" indent="-283464" fontAlgn="auto">
              <a:spcAft>
                <a:spcPts val="0"/>
              </a:spcAft>
              <a:buFont typeface="Wingdings 2"/>
              <a:buChar char=""/>
              <a:defRPr/>
            </a:pPr>
            <a:r>
              <a:rPr lang="en-US" dirty="0" smtClean="0">
                <a:solidFill>
                  <a:srgbClr val="000000"/>
                </a:solidFill>
                <a:latin typeface="Calibri"/>
              </a:rPr>
              <a:t>DUNN COUNTY		DUNN	CONTROL ROOM EQUIPMENT	$704,848	</a:t>
            </a:r>
          </a:p>
          <a:p>
            <a:pPr marL="365760" indent="-283464" fontAlgn="auto">
              <a:spcAft>
                <a:spcPts val="0"/>
              </a:spcAft>
              <a:buFont typeface="Wingdings 2"/>
              <a:buChar char=""/>
              <a:defRPr/>
            </a:pPr>
            <a:r>
              <a:rPr lang="en-US" dirty="0" smtClean="0">
                <a:solidFill>
                  <a:srgbClr val="000000"/>
                </a:solidFill>
                <a:latin typeface="Calibri"/>
              </a:rPr>
              <a:t>GRENORA </a:t>
            </a:r>
            <a:r>
              <a:rPr lang="en-US" dirty="0" err="1" smtClean="0">
                <a:solidFill>
                  <a:srgbClr val="000000"/>
                </a:solidFill>
                <a:latin typeface="Calibri"/>
              </a:rPr>
              <a:t>PSD</a:t>
            </a:r>
            <a:r>
              <a:rPr lang="en-US" dirty="0" smtClean="0">
                <a:solidFill>
                  <a:srgbClr val="000000"/>
                </a:solidFill>
                <a:latin typeface="Calibri"/>
              </a:rPr>
              <a:t> #99		WILLIAMS	FUNDING FOR EMPLOYEE HOUSING	$200,000	</a:t>
            </a:r>
          </a:p>
          <a:p>
            <a:pPr marL="365760" indent="-283464" fontAlgn="auto">
              <a:spcAft>
                <a:spcPts val="0"/>
              </a:spcAft>
              <a:buFont typeface="Wingdings 2"/>
              <a:buChar char=""/>
              <a:defRPr/>
            </a:pPr>
            <a:r>
              <a:rPr lang="en-US" dirty="0" smtClean="0">
                <a:solidFill>
                  <a:srgbClr val="000000"/>
                </a:solidFill>
                <a:latin typeface="Calibri"/>
              </a:rPr>
              <a:t>MCKENZIE COUNTY		MCKENZIE	 </a:t>
            </a:r>
            <a:r>
              <a:rPr lang="en-US" dirty="0" err="1" smtClean="0">
                <a:solidFill>
                  <a:srgbClr val="000000"/>
                </a:solidFill>
                <a:latin typeface="Calibri"/>
              </a:rPr>
              <a:t>MCKENSIE</a:t>
            </a:r>
            <a:r>
              <a:rPr lang="en-US" dirty="0" smtClean="0">
                <a:solidFill>
                  <a:srgbClr val="000000"/>
                </a:solidFill>
                <a:latin typeface="Calibri"/>
              </a:rPr>
              <a:t> COUNTY LAW 		$800,000	</a:t>
            </a:r>
          </a:p>
          <a:p>
            <a:pPr marL="365760" indent="-283464" fontAlgn="auto">
              <a:spcBef>
                <a:spcPts val="200"/>
              </a:spcBef>
              <a:spcAft>
                <a:spcPts val="0"/>
              </a:spcAft>
              <a:buFont typeface="Wingdings 2"/>
              <a:buNone/>
              <a:defRPr/>
            </a:pPr>
            <a:r>
              <a:rPr lang="en-US" dirty="0" smtClean="0">
                <a:solidFill>
                  <a:srgbClr val="000000"/>
                </a:solidFill>
                <a:latin typeface="Calibri"/>
              </a:rPr>
              <a:t>					ENFORCEMENT CENTER </a:t>
            </a:r>
            <a:r>
              <a:rPr lang="en-US" dirty="0" err="1" smtClean="0">
                <a:solidFill>
                  <a:srgbClr val="000000"/>
                </a:solidFill>
                <a:latin typeface="Calibri"/>
              </a:rPr>
              <a:t>REMODE</a:t>
            </a:r>
            <a:endParaRPr lang="en-US" dirty="0" smtClean="0">
              <a:solidFill>
                <a:srgbClr val="000000"/>
              </a:solidFill>
              <a:latin typeface="Calibri"/>
            </a:endParaRPr>
          </a:p>
          <a:p>
            <a:pPr marL="365760" indent="-283464" fontAlgn="auto">
              <a:spcAft>
                <a:spcPts val="0"/>
              </a:spcAft>
              <a:buFont typeface="Wingdings 2"/>
              <a:buChar char=""/>
              <a:defRPr/>
            </a:pPr>
            <a:r>
              <a:rPr lang="en-US" dirty="0" smtClean="0">
                <a:solidFill>
                  <a:srgbClr val="000000"/>
                </a:solidFill>
                <a:latin typeface="Calibri"/>
              </a:rPr>
              <a:t>MCKENZIE COUNTY		MCKENZIE	</a:t>
            </a:r>
            <a:r>
              <a:rPr lang="en-US" dirty="0" err="1" smtClean="0">
                <a:solidFill>
                  <a:srgbClr val="000000"/>
                </a:solidFill>
                <a:latin typeface="Calibri"/>
              </a:rPr>
              <a:t>MCKENZIE</a:t>
            </a:r>
            <a:r>
              <a:rPr lang="en-US" dirty="0" smtClean="0">
                <a:solidFill>
                  <a:srgbClr val="000000"/>
                </a:solidFill>
                <a:latin typeface="Calibri"/>
              </a:rPr>
              <a:t> COUNTY LANDFILL </a:t>
            </a:r>
            <a:r>
              <a:rPr lang="en-US" dirty="0" err="1" smtClean="0">
                <a:solidFill>
                  <a:srgbClr val="000000"/>
                </a:solidFill>
                <a:latin typeface="Calibri"/>
              </a:rPr>
              <a:t>MUNICPL</a:t>
            </a:r>
            <a:r>
              <a:rPr lang="en-US" dirty="0" smtClean="0">
                <a:solidFill>
                  <a:srgbClr val="000000"/>
                </a:solidFill>
                <a:latin typeface="Calibri"/>
              </a:rPr>
              <a:t> 	$1,206,498</a:t>
            </a:r>
          </a:p>
          <a:p>
            <a:pPr marL="365760" indent="-283464" fontAlgn="auto">
              <a:spcAft>
                <a:spcPts val="0"/>
              </a:spcAft>
              <a:buFont typeface="Wingdings 2"/>
              <a:buNone/>
              <a:defRPr/>
            </a:pPr>
            <a:r>
              <a:rPr lang="en-US" dirty="0" smtClean="0">
                <a:solidFill>
                  <a:srgbClr val="000000"/>
                </a:solidFill>
                <a:latin typeface="Calibri"/>
              </a:rPr>
              <a:t>					CELL AND INERT CELL CONSTRUCTION		</a:t>
            </a:r>
          </a:p>
          <a:p>
            <a:pPr marL="365760" indent="-283464" fontAlgn="auto">
              <a:spcAft>
                <a:spcPts val="0"/>
              </a:spcAft>
              <a:buFont typeface="Wingdings 2"/>
              <a:buChar char=""/>
              <a:defRPr/>
            </a:pPr>
            <a:r>
              <a:rPr lang="en-US" dirty="0" smtClean="0">
                <a:solidFill>
                  <a:srgbClr val="000000"/>
                </a:solidFill>
                <a:latin typeface="Calibri"/>
              </a:rPr>
              <a:t>MCKENZIE </a:t>
            </a:r>
            <a:r>
              <a:rPr lang="en-US" dirty="0" err="1" smtClean="0">
                <a:solidFill>
                  <a:srgbClr val="000000"/>
                </a:solidFill>
                <a:latin typeface="Calibri"/>
              </a:rPr>
              <a:t>PSD</a:t>
            </a:r>
            <a:r>
              <a:rPr lang="en-US" dirty="0" smtClean="0">
                <a:solidFill>
                  <a:srgbClr val="000000"/>
                </a:solidFill>
                <a:latin typeface="Calibri"/>
              </a:rPr>
              <a:t> #1		MCKENZIE	EMPLOYEE HOUSING PROJECT	$256,000	</a:t>
            </a:r>
          </a:p>
          <a:p>
            <a:pPr marL="365760" indent="-283464" fontAlgn="auto">
              <a:spcAft>
                <a:spcPts val="0"/>
              </a:spcAft>
              <a:buFont typeface="Wingdings 2"/>
              <a:buChar char=""/>
              <a:defRPr/>
            </a:pPr>
            <a:r>
              <a:rPr lang="en-US" dirty="0" err="1" smtClean="0">
                <a:solidFill>
                  <a:srgbClr val="000000"/>
                </a:solidFill>
                <a:latin typeface="Calibri"/>
              </a:rPr>
              <a:t>NESSON</a:t>
            </a:r>
            <a:r>
              <a:rPr lang="en-US" dirty="0" smtClean="0">
                <a:solidFill>
                  <a:srgbClr val="000000"/>
                </a:solidFill>
                <a:latin typeface="Calibri"/>
              </a:rPr>
              <a:t> </a:t>
            </a:r>
            <a:r>
              <a:rPr lang="en-US" dirty="0" err="1" smtClean="0">
                <a:solidFill>
                  <a:srgbClr val="000000"/>
                </a:solidFill>
                <a:latin typeface="Calibri"/>
              </a:rPr>
              <a:t>PSD</a:t>
            </a:r>
            <a:r>
              <a:rPr lang="en-US" dirty="0" smtClean="0">
                <a:solidFill>
                  <a:srgbClr val="000000"/>
                </a:solidFill>
                <a:latin typeface="Calibri"/>
              </a:rPr>
              <a:t> #2		WILLIAMS	REPLACE WATER &amp; SEWER LINES DUE TO	 $151,000</a:t>
            </a:r>
          </a:p>
          <a:p>
            <a:pPr marL="365760" indent="-283464" fontAlgn="auto">
              <a:spcBef>
                <a:spcPts val="200"/>
              </a:spcBef>
              <a:spcAft>
                <a:spcPts val="0"/>
              </a:spcAft>
              <a:buFont typeface="Wingdings 2"/>
              <a:buNone/>
              <a:defRPr/>
            </a:pPr>
            <a:r>
              <a:rPr lang="en-US" dirty="0" smtClean="0">
                <a:solidFill>
                  <a:srgbClr val="000000"/>
                </a:solidFill>
                <a:latin typeface="Calibri"/>
              </a:rPr>
              <a:t>					SCHOOL ADDITION		</a:t>
            </a:r>
          </a:p>
          <a:p>
            <a:pPr marL="365760" indent="-283464" fontAlgn="auto">
              <a:spcAft>
                <a:spcPts val="0"/>
              </a:spcAft>
              <a:buFont typeface="Wingdings 2"/>
              <a:buChar char=""/>
              <a:defRPr/>
            </a:pPr>
            <a:r>
              <a:rPr lang="en-US" dirty="0" smtClean="0">
                <a:solidFill>
                  <a:srgbClr val="000000"/>
                </a:solidFill>
                <a:latin typeface="Calibri"/>
              </a:rPr>
              <a:t>NEW </a:t>
            </a:r>
            <a:r>
              <a:rPr lang="en-US" dirty="0" err="1" smtClean="0">
                <a:solidFill>
                  <a:srgbClr val="000000"/>
                </a:solidFill>
                <a:latin typeface="Calibri"/>
              </a:rPr>
              <a:t>PSD</a:t>
            </a:r>
            <a:r>
              <a:rPr lang="en-US" dirty="0" smtClean="0">
                <a:solidFill>
                  <a:srgbClr val="000000"/>
                </a:solidFill>
                <a:latin typeface="Calibri"/>
              </a:rPr>
              <a:t> #8		WILLIAMS	SAFETY IMPROVEMENTS FOR OUR KIDS	$92,869	</a:t>
            </a:r>
          </a:p>
          <a:p>
            <a:pPr marL="365760" indent="-283464" fontAlgn="auto">
              <a:spcAft>
                <a:spcPts val="0"/>
              </a:spcAft>
              <a:buFont typeface="Wingdings 2"/>
              <a:buChar char=""/>
              <a:defRPr/>
            </a:pPr>
            <a:r>
              <a:rPr lang="en-US" dirty="0" err="1" smtClean="0">
                <a:solidFill>
                  <a:srgbClr val="000000"/>
                </a:solidFill>
                <a:latin typeface="Calibri"/>
              </a:rPr>
              <a:t>PARSHALL</a:t>
            </a:r>
            <a:r>
              <a:rPr lang="en-US" dirty="0" smtClean="0">
                <a:solidFill>
                  <a:srgbClr val="000000"/>
                </a:solidFill>
                <a:latin typeface="Calibri"/>
              </a:rPr>
              <a:t> RURAL FIRE DISTRICT	MOUNTRAIL	LIGHT DUTY </a:t>
            </a:r>
            <a:r>
              <a:rPr lang="en-US" dirty="0" err="1" smtClean="0">
                <a:solidFill>
                  <a:srgbClr val="000000"/>
                </a:solidFill>
                <a:latin typeface="Calibri"/>
              </a:rPr>
              <a:t>EXTICATION</a:t>
            </a:r>
            <a:r>
              <a:rPr lang="en-US" dirty="0" smtClean="0">
                <a:solidFill>
                  <a:srgbClr val="000000"/>
                </a:solidFill>
                <a:latin typeface="Calibri"/>
              </a:rPr>
              <a:t> TRUCK	$112,894	</a:t>
            </a:r>
          </a:p>
          <a:p>
            <a:pPr marL="365760" indent="-283464" fontAlgn="auto">
              <a:spcAft>
                <a:spcPts val="0"/>
              </a:spcAft>
              <a:buFont typeface="Wingdings 2"/>
              <a:buChar char=""/>
              <a:defRPr/>
            </a:pPr>
            <a:r>
              <a:rPr lang="en-US" dirty="0" smtClean="0">
                <a:solidFill>
                  <a:srgbClr val="000000"/>
                </a:solidFill>
                <a:latin typeface="Calibri"/>
              </a:rPr>
              <a:t>TIOGA </a:t>
            </a:r>
            <a:r>
              <a:rPr lang="en-US" dirty="0" err="1" smtClean="0">
                <a:solidFill>
                  <a:srgbClr val="000000"/>
                </a:solidFill>
                <a:latin typeface="Calibri"/>
              </a:rPr>
              <a:t>PSD</a:t>
            </a:r>
            <a:r>
              <a:rPr lang="en-US" dirty="0" smtClean="0">
                <a:solidFill>
                  <a:srgbClr val="000000"/>
                </a:solidFill>
                <a:latin typeface="Calibri"/>
              </a:rPr>
              <a:t> #15		WILLIAMS	TEMPORARY TEACHER HOUSING 	 $160,000</a:t>
            </a:r>
          </a:p>
          <a:p>
            <a:pPr marL="365760" indent="-283464" fontAlgn="auto">
              <a:spcBef>
                <a:spcPts val="200"/>
              </a:spcBef>
              <a:spcAft>
                <a:spcPts val="0"/>
              </a:spcAft>
              <a:buFont typeface="Wingdings 2"/>
              <a:buNone/>
              <a:defRPr/>
            </a:pPr>
            <a:r>
              <a:rPr lang="en-US" dirty="0" smtClean="0">
                <a:solidFill>
                  <a:srgbClr val="000000"/>
                </a:solidFill>
                <a:latin typeface="Calibri"/>
              </a:rPr>
              <a:t>					PROJECT FEMA - 04.12		</a:t>
            </a:r>
          </a:p>
          <a:p>
            <a:pPr marL="365760" indent="-283464" fontAlgn="auto">
              <a:spcAft>
                <a:spcPts val="0"/>
              </a:spcAft>
              <a:buFont typeface="Wingdings 2"/>
              <a:buChar char=""/>
              <a:defRPr/>
            </a:pPr>
            <a:r>
              <a:rPr lang="en-US" dirty="0" smtClean="0">
                <a:solidFill>
                  <a:srgbClr val="000000"/>
                </a:solidFill>
                <a:latin typeface="Calibri"/>
              </a:rPr>
              <a:t>WATFORD CITY PARK DISTRICT	MCKENZIE	CORRECT MAJOR CHILD SAFETY ISSUE -	 $67,200</a:t>
            </a:r>
          </a:p>
          <a:p>
            <a:pPr marL="365760" indent="-283464" fontAlgn="auto">
              <a:spcBef>
                <a:spcPts val="200"/>
              </a:spcBef>
              <a:spcAft>
                <a:spcPts val="0"/>
              </a:spcAft>
              <a:buFont typeface="Wingdings 2"/>
              <a:buNone/>
              <a:defRPr/>
            </a:pPr>
            <a:r>
              <a:rPr lang="en-US" dirty="0" smtClean="0">
                <a:solidFill>
                  <a:srgbClr val="000000"/>
                </a:solidFill>
                <a:latin typeface="Calibri"/>
              </a:rPr>
              <a:t>					BALL DIAMOND		</a:t>
            </a:r>
          </a:p>
          <a:p>
            <a:pPr marL="365760" indent="-283464" fontAlgn="auto">
              <a:spcAft>
                <a:spcPts val="0"/>
              </a:spcAft>
              <a:buFont typeface="Wingdings 2"/>
              <a:buChar char=""/>
              <a:defRPr/>
            </a:pPr>
            <a:r>
              <a:rPr lang="en-US" dirty="0" smtClean="0">
                <a:solidFill>
                  <a:srgbClr val="000000"/>
                </a:solidFill>
                <a:latin typeface="Calibri"/>
              </a:rPr>
              <a:t>WILLIAMS COUNTY		WILLIAMS	RADIO REPEATER EQUIPMENT	$53,000</a:t>
            </a:r>
          </a:p>
          <a:p>
            <a:pPr marL="365760" indent="-283464" fontAlgn="auto">
              <a:spcAft>
                <a:spcPts val="0"/>
              </a:spcAft>
              <a:buFont typeface="Wingdings 2"/>
              <a:buNone/>
              <a:defRPr/>
            </a:pPr>
            <a:r>
              <a:rPr lang="en-US" dirty="0" smtClean="0">
                <a:solidFill>
                  <a:srgbClr val="000000"/>
                </a:solidFill>
                <a:latin typeface="Calibri"/>
              </a:rPr>
              <a:t>					 </a:t>
            </a:r>
            <a:r>
              <a:rPr lang="en-US" b="1" dirty="0" smtClean="0">
                <a:solidFill>
                  <a:srgbClr val="000000"/>
                </a:solidFill>
                <a:latin typeface="Calibri"/>
              </a:rPr>
              <a:t>TOTAL  - </a:t>
            </a:r>
            <a:r>
              <a:rPr lang="en-US" b="1" dirty="0" smtClean="0"/>
              <a:t>$3,994,309 </a:t>
            </a:r>
            <a:endParaRPr lang="en-US" b="1" dirty="0" smtClean="0">
              <a:solidFill>
                <a:srgbClr val="000000"/>
              </a:solidFill>
              <a:latin typeface="Calibri"/>
            </a:endParaRPr>
          </a:p>
        </p:txBody>
      </p:sp>
      <p:pic>
        <p:nvPicPr>
          <p:cNvPr id="107523"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8153400" cy="5029200"/>
          </a:xfrm>
        </p:spPr>
        <p:txBody>
          <a:bodyPr>
            <a:normAutofit fontScale="92500" lnSpcReduction="10000"/>
          </a:bodyPr>
          <a:lstStyle/>
          <a:p>
            <a:pPr marL="365760" indent="-283464" fontAlgn="auto">
              <a:spcAft>
                <a:spcPts val="0"/>
              </a:spcAft>
              <a:buFont typeface="Wingdings 2"/>
              <a:buNone/>
              <a:defRPr/>
            </a:pPr>
            <a:r>
              <a:rPr lang="en-US" sz="4400" b="1" i="1" dirty="0" smtClean="0"/>
              <a:t>April - June 2012</a:t>
            </a:r>
          </a:p>
          <a:p>
            <a:pPr marL="365760" indent="-283464" fontAlgn="auto">
              <a:spcAft>
                <a:spcPts val="0"/>
              </a:spcAft>
              <a:buFont typeface="Wingdings 2"/>
              <a:buNone/>
              <a:defRPr/>
            </a:pPr>
            <a:r>
              <a:rPr lang="en-US" sz="4400" b="1" i="1" dirty="0" smtClean="0"/>
              <a:t>	Other Political Subdivision Grant Round</a:t>
            </a:r>
          </a:p>
          <a:p>
            <a:pPr marL="365760" indent="-283464" fontAlgn="auto">
              <a:spcAft>
                <a:spcPts val="0"/>
              </a:spcAft>
              <a:buFont typeface="Wingdings 2"/>
              <a:buNone/>
              <a:defRPr/>
            </a:pPr>
            <a:r>
              <a:rPr lang="en-US" sz="1800"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2"/>
              <a:buChar char=""/>
              <a:defRPr/>
            </a:pPr>
            <a:r>
              <a:rPr lang="en-US" sz="1300" dirty="0" smtClean="0">
                <a:solidFill>
                  <a:srgbClr val="000000"/>
                </a:solidFill>
                <a:latin typeface="Calibri" pitchFamily="34" charset="0"/>
                <a:cs typeface="Calibri" pitchFamily="34" charset="0"/>
              </a:rPr>
              <a:t>CITY OF ALEXANDER		MCKENZIE	SEWER LAGOON EXPANSION – </a:t>
            </a:r>
            <a:r>
              <a:rPr lang="en-US" sz="1300" dirty="0" err="1" smtClean="0">
                <a:solidFill>
                  <a:srgbClr val="000000"/>
                </a:solidFill>
                <a:latin typeface="Calibri" pitchFamily="34" charset="0"/>
                <a:cs typeface="Calibri" pitchFamily="34" charset="0"/>
              </a:rPr>
              <a:t>EXPANSN</a:t>
            </a:r>
            <a:r>
              <a:rPr lang="en-US" sz="1300" dirty="0" smtClean="0">
                <a:solidFill>
                  <a:srgbClr val="000000"/>
                </a:solidFill>
                <a:latin typeface="Calibri" pitchFamily="34" charset="0"/>
                <a:cs typeface="Calibri" pitchFamily="34" charset="0"/>
              </a:rPr>
              <a:t>	$1,115,560</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TO FACILITATE POPULATION INCREASE	 </a:t>
            </a:r>
          </a:p>
          <a:p>
            <a:pPr marL="365760" indent="-283464" fontAlgn="auto">
              <a:spcAft>
                <a:spcPts val="0"/>
              </a:spcAft>
              <a:buFont typeface="Wingdings 2"/>
              <a:buChar char=""/>
              <a:defRPr/>
            </a:pPr>
            <a:r>
              <a:rPr lang="en-US" sz="1300" dirty="0" smtClean="0">
                <a:solidFill>
                  <a:srgbClr val="000000"/>
                </a:solidFill>
                <a:latin typeface="Calibri" pitchFamily="34" charset="0"/>
                <a:cs typeface="Calibri" pitchFamily="34" charset="0"/>
              </a:rPr>
              <a:t>CITY OF BELFIELD		STARK	WATER, SEWER, INFRASTRUCTURE	 $100,000</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CONSTRUCTION - ADDITIONAL LAGOON </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UPSIZE WATER MAINS		</a:t>
            </a:r>
          </a:p>
          <a:p>
            <a:pPr marL="365760" indent="-283464" fontAlgn="auto">
              <a:spcAft>
                <a:spcPts val="0"/>
              </a:spcAft>
              <a:buFont typeface="Wingdings 2"/>
              <a:buChar char=""/>
              <a:defRPr/>
            </a:pPr>
            <a:r>
              <a:rPr lang="en-US" sz="1300" dirty="0" smtClean="0">
                <a:solidFill>
                  <a:srgbClr val="000000"/>
                </a:solidFill>
                <a:latin typeface="Calibri" pitchFamily="34" charset="0"/>
                <a:cs typeface="Calibri" pitchFamily="34" charset="0"/>
              </a:rPr>
              <a:t>CITY OF BOWMAN		</a:t>
            </a:r>
            <a:r>
              <a:rPr lang="en-US" sz="1300" dirty="0" err="1" smtClean="0">
                <a:solidFill>
                  <a:srgbClr val="000000"/>
                </a:solidFill>
                <a:latin typeface="Calibri" pitchFamily="34" charset="0"/>
                <a:cs typeface="Calibri" pitchFamily="34" charset="0"/>
              </a:rPr>
              <a:t>BOWMAN</a:t>
            </a:r>
            <a:r>
              <a:rPr lang="en-US" sz="1300" dirty="0" smtClean="0">
                <a:solidFill>
                  <a:srgbClr val="000000"/>
                </a:solidFill>
                <a:latin typeface="Calibri" pitchFamily="34" charset="0"/>
                <a:cs typeface="Calibri" pitchFamily="34" charset="0"/>
              </a:rPr>
              <a:t>	NORTH SIDE SEWER EXTENSION – ADD	 $40,000</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SEWER TRUNK TO SERVE NEW </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DEVELOPMENT		</a:t>
            </a:r>
          </a:p>
          <a:p>
            <a:pPr marL="365760" indent="-283464" fontAlgn="auto">
              <a:spcAft>
                <a:spcPts val="0"/>
              </a:spcAft>
              <a:buFont typeface="Wingdings 2"/>
              <a:buChar char=""/>
              <a:defRPr/>
            </a:pPr>
            <a:r>
              <a:rPr lang="en-US" sz="1300" dirty="0" smtClean="0">
                <a:solidFill>
                  <a:srgbClr val="000000"/>
                </a:solidFill>
                <a:latin typeface="Calibri" pitchFamily="34" charset="0"/>
                <a:cs typeface="Calibri" pitchFamily="34" charset="0"/>
              </a:rPr>
              <a:t>CITY OF CROSBY		DIVIDE	2012 WATER AND WASTEWATER	 $4,148,000</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INFRASTRUCTURE </a:t>
            </a:r>
            <a:r>
              <a:rPr lang="en-US" sz="1300" dirty="0" err="1" smtClean="0">
                <a:solidFill>
                  <a:srgbClr val="000000"/>
                </a:solidFill>
                <a:latin typeface="Calibri" pitchFamily="34" charset="0"/>
                <a:cs typeface="Calibri" pitchFamily="34" charset="0"/>
              </a:rPr>
              <a:t>EXPANSN</a:t>
            </a:r>
            <a:r>
              <a:rPr lang="en-US" sz="1300" dirty="0" smtClean="0">
                <a:solidFill>
                  <a:srgbClr val="000000"/>
                </a:solidFill>
                <a:latin typeface="Calibri" pitchFamily="34" charset="0"/>
                <a:cs typeface="Calibri" pitchFamily="34" charset="0"/>
              </a:rPr>
              <a:t> – SUPPORT</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INCREASE IN WATER AND SEWER </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REQUIREMENTS</a:t>
            </a:r>
          </a:p>
          <a:p>
            <a:pPr marL="365760" indent="-283464" fontAlgn="auto">
              <a:spcAft>
                <a:spcPts val="0"/>
              </a:spcAft>
              <a:buFont typeface="Wingdings 2"/>
              <a:buChar char=""/>
              <a:defRPr/>
            </a:pPr>
            <a:r>
              <a:rPr lang="en-US" sz="1300" dirty="0" smtClean="0">
                <a:solidFill>
                  <a:srgbClr val="000000"/>
                </a:solidFill>
                <a:latin typeface="Calibri" pitchFamily="34" charset="0"/>
                <a:cs typeface="Calibri" pitchFamily="34" charset="0"/>
              </a:rPr>
              <a:t>CITY OF GRENORA		WILLIAMS	HICKMAN STREET WATER, SEWER &amp; 	 $296,217</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PAVING IMPROVEMENTS - PROVIDE </a:t>
            </a:r>
            <a:r>
              <a:rPr lang="en-US" sz="1300" dirty="0" err="1" smtClean="0">
                <a:solidFill>
                  <a:srgbClr val="000000"/>
                </a:solidFill>
                <a:latin typeface="Calibri" pitchFamily="34" charset="0"/>
                <a:cs typeface="Calibri" pitchFamily="34" charset="0"/>
              </a:rPr>
              <a:t>WTR</a:t>
            </a:r>
            <a:r>
              <a:rPr lang="en-US" sz="1300" dirty="0" smtClean="0">
                <a:solidFill>
                  <a:srgbClr val="000000"/>
                </a:solidFill>
                <a:latin typeface="Calibri" pitchFamily="34" charset="0"/>
                <a:cs typeface="Calibri" pitchFamily="34" charset="0"/>
              </a:rPr>
              <a:t> </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AND SEWER TO DEVELOPMENT	</a:t>
            </a:r>
          </a:p>
          <a:p>
            <a:pPr marL="365760" indent="-283464">
              <a:buFont typeface="Wingdings 2"/>
              <a:buChar char=""/>
              <a:defRPr/>
            </a:pPr>
            <a:r>
              <a:rPr lang="en-US" sz="1300" dirty="0" smtClean="0">
                <a:solidFill>
                  <a:srgbClr val="000000"/>
                </a:solidFill>
                <a:latin typeface="Calibri" pitchFamily="34" charset="0"/>
                <a:cs typeface="Calibri" pitchFamily="34" charset="0"/>
              </a:rPr>
              <a:t>CITY OF </a:t>
            </a:r>
            <a:r>
              <a:rPr lang="en-US" sz="1300" dirty="0" err="1" smtClean="0">
                <a:solidFill>
                  <a:srgbClr val="000000"/>
                </a:solidFill>
                <a:latin typeface="Calibri" pitchFamily="34" charset="0"/>
                <a:cs typeface="Calibri" pitchFamily="34" charset="0"/>
              </a:rPr>
              <a:t>HALLIDAY</a:t>
            </a:r>
            <a:r>
              <a:rPr lang="en-US" sz="1300" dirty="0" smtClean="0">
                <a:solidFill>
                  <a:srgbClr val="000000"/>
                </a:solidFill>
                <a:latin typeface="Calibri" pitchFamily="34" charset="0"/>
                <a:cs typeface="Calibri" pitchFamily="34" charset="0"/>
              </a:rPr>
              <a:t>		DUNN	2012 WATER SEWER PROJECT - SUPPORT 	$188,000 </a:t>
            </a:r>
          </a:p>
          <a:p>
            <a:pPr marL="365760" indent="-283464" fontAlgn="auto">
              <a:spcBef>
                <a:spcPts val="200"/>
              </a:spcBef>
              <a:spcAft>
                <a:spcPts val="0"/>
              </a:spcAft>
              <a:buFont typeface="Wingdings 2"/>
              <a:buNone/>
              <a:defRPr/>
            </a:pPr>
            <a:r>
              <a:rPr lang="en-US" sz="1300" dirty="0" smtClean="0">
                <a:solidFill>
                  <a:srgbClr val="000000"/>
                </a:solidFill>
                <a:latin typeface="Calibri" pitchFamily="34" charset="0"/>
                <a:cs typeface="Calibri" pitchFamily="34" charset="0"/>
              </a:rPr>
              <a:t>					POPULATION GROWTH	</a:t>
            </a:r>
          </a:p>
        </p:txBody>
      </p:sp>
      <p:pic>
        <p:nvPicPr>
          <p:cNvPr id="108547"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066800"/>
            <a:ext cx="8153400" cy="5486400"/>
          </a:xfrm>
        </p:spPr>
        <p:txBody>
          <a:bodyPr>
            <a:normAutofit/>
          </a:bodyPr>
          <a:lstStyle/>
          <a:p>
            <a:pPr marL="365760" indent="-283464" fontAlgn="auto">
              <a:spcAft>
                <a:spcPts val="0"/>
              </a:spcAft>
              <a:buFont typeface="Wingdings 2"/>
              <a:buNone/>
              <a:defRPr/>
            </a:pPr>
            <a:r>
              <a:rPr lang="en-US" sz="3400" b="1" i="1" dirty="0" smtClean="0"/>
              <a:t>April - June 2012</a:t>
            </a:r>
          </a:p>
          <a:p>
            <a:pPr marL="365760" indent="-283464" fontAlgn="auto">
              <a:spcAft>
                <a:spcPts val="0"/>
              </a:spcAft>
              <a:buFont typeface="Wingdings 2"/>
              <a:buNone/>
              <a:defRPr/>
            </a:pPr>
            <a:r>
              <a:rPr lang="en-US" sz="3400" b="1" i="1" dirty="0" smtClean="0"/>
              <a:t>	Other Political Subdivision Grant Round</a:t>
            </a:r>
          </a:p>
          <a:p>
            <a:pPr marL="365760" indent="-283464" fontAlgn="auto">
              <a:spcAft>
                <a:spcPts val="0"/>
              </a:spcAft>
              <a:buFont typeface="Wingdings 2"/>
              <a:buNone/>
              <a:defRPr/>
            </a:pPr>
            <a:r>
              <a:rPr lang="en-US" sz="1300" b="1" dirty="0" smtClean="0">
                <a:latin typeface="Arial Narrow" pitchFamily="34" charset="0"/>
                <a:cs typeface="Times New Roman" pitchFamily="18" charset="0"/>
              </a:rPr>
              <a:t>POLITICAL SUBDIVISION		County	          Project Title		GRANT AWARD</a:t>
            </a:r>
          </a:p>
          <a:p>
            <a:pPr marL="365760" indent="-283464" fontAlgn="auto">
              <a:spcAft>
                <a:spcPts val="0"/>
              </a:spcAft>
              <a:buFont typeface="Wingdings 2"/>
              <a:buChar char=""/>
              <a:defRPr/>
            </a:pPr>
            <a:r>
              <a:rPr lang="en-US" sz="1200" dirty="0" smtClean="0">
                <a:solidFill>
                  <a:srgbClr val="000000"/>
                </a:solidFill>
                <a:latin typeface="Calibri" pitchFamily="34" charset="0"/>
                <a:cs typeface="Calibri" pitchFamily="34" charset="0"/>
              </a:rPr>
              <a:t>CITY OF </a:t>
            </a:r>
            <a:r>
              <a:rPr lang="en-US" sz="1200" dirty="0" err="1" smtClean="0">
                <a:solidFill>
                  <a:srgbClr val="000000"/>
                </a:solidFill>
                <a:latin typeface="Calibri" pitchFamily="34" charset="0"/>
                <a:cs typeface="Calibri" pitchFamily="34" charset="0"/>
              </a:rPr>
              <a:t>PARSHALL</a:t>
            </a:r>
            <a:r>
              <a:rPr lang="en-US" sz="1200" dirty="0" smtClean="0">
                <a:solidFill>
                  <a:srgbClr val="000000"/>
                </a:solidFill>
                <a:latin typeface="Calibri" pitchFamily="34" charset="0"/>
                <a:cs typeface="Calibri" pitchFamily="34" charset="0"/>
              </a:rPr>
              <a:t>		MOUNTRAIL	HIGHWAY 37 PHASE II UTILITY 	 $1,538,956</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EXTENSION - EXTEND SEWER AND WATER</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FOR DEVELOPMENT		</a:t>
            </a:r>
          </a:p>
          <a:p>
            <a:pPr marL="365760" indent="-283464" fontAlgn="auto">
              <a:spcAft>
                <a:spcPts val="0"/>
              </a:spcAft>
              <a:buFont typeface="Wingdings 2"/>
              <a:buChar char=""/>
              <a:defRPr/>
            </a:pPr>
            <a:r>
              <a:rPr lang="en-US" sz="1200" dirty="0" smtClean="0">
                <a:solidFill>
                  <a:srgbClr val="000000"/>
                </a:solidFill>
                <a:latin typeface="Calibri" pitchFamily="34" charset="0"/>
                <a:cs typeface="Calibri" pitchFamily="34" charset="0"/>
              </a:rPr>
              <a:t>CITY OF </a:t>
            </a:r>
            <a:r>
              <a:rPr lang="en-US" sz="1200" dirty="0" err="1" smtClean="0">
                <a:solidFill>
                  <a:srgbClr val="000000"/>
                </a:solidFill>
                <a:latin typeface="Calibri" pitchFamily="34" charset="0"/>
                <a:cs typeface="Calibri" pitchFamily="34" charset="0"/>
              </a:rPr>
              <a:t>PARSHALL</a:t>
            </a:r>
            <a:r>
              <a:rPr lang="en-US" sz="1200" dirty="0" smtClean="0">
                <a:solidFill>
                  <a:srgbClr val="000000"/>
                </a:solidFill>
                <a:latin typeface="Calibri" pitchFamily="34" charset="0"/>
                <a:cs typeface="Calibri" pitchFamily="34" charset="0"/>
              </a:rPr>
              <a:t>		MOUNTRAIL	2012 </a:t>
            </a:r>
            <a:r>
              <a:rPr lang="en-US" sz="1200" dirty="0" err="1" smtClean="0">
                <a:solidFill>
                  <a:srgbClr val="000000"/>
                </a:solidFill>
                <a:latin typeface="Calibri" pitchFamily="34" charset="0"/>
                <a:cs typeface="Calibri" pitchFamily="34" charset="0"/>
              </a:rPr>
              <a:t>SWR</a:t>
            </a:r>
            <a:r>
              <a:rPr lang="en-US" sz="1200" dirty="0" smtClean="0">
                <a:solidFill>
                  <a:srgbClr val="000000"/>
                </a:solidFill>
                <a:latin typeface="Calibri" pitchFamily="34" charset="0"/>
                <a:cs typeface="Calibri" pitchFamily="34" charset="0"/>
              </a:rPr>
              <a:t> IMPROVEMENTS AND STREET	 $1,297,982</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REPAIR PROJECT - SUPPORT ANNEXATION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OF 1531 ACRES		</a:t>
            </a:r>
          </a:p>
          <a:p>
            <a:pPr marL="365760" indent="-283464" fontAlgn="auto">
              <a:spcAft>
                <a:spcPts val="0"/>
              </a:spcAft>
              <a:buFont typeface="Wingdings 2"/>
              <a:buChar char=""/>
              <a:defRPr/>
            </a:pPr>
            <a:r>
              <a:rPr lang="en-US" sz="1200" dirty="0" smtClean="0">
                <a:solidFill>
                  <a:srgbClr val="000000"/>
                </a:solidFill>
                <a:latin typeface="Calibri" pitchFamily="34" charset="0"/>
                <a:cs typeface="Calibri" pitchFamily="34" charset="0"/>
              </a:rPr>
              <a:t>CITY OF RAY		WILLIAMS	WASTEWATER SYSTEM IMPROVEMENTS-	 $1,888,000</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a:t>
            </a:r>
            <a:r>
              <a:rPr lang="en-US" sz="1200" dirty="0" err="1" smtClean="0">
                <a:solidFill>
                  <a:srgbClr val="000000"/>
                </a:solidFill>
                <a:latin typeface="Calibri" pitchFamily="34" charset="0"/>
                <a:cs typeface="Calibri" pitchFamily="34" charset="0"/>
              </a:rPr>
              <a:t>WASTERWATER</a:t>
            </a:r>
            <a:r>
              <a:rPr lang="en-US" sz="1200" dirty="0" smtClean="0">
                <a:solidFill>
                  <a:srgbClr val="000000"/>
                </a:solidFill>
                <a:latin typeface="Calibri" pitchFamily="34" charset="0"/>
                <a:cs typeface="Calibri" pitchFamily="34" charset="0"/>
              </a:rPr>
              <a:t> PONDS AND SEWER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MAINS - SUPPORT 200% INCREASE IN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20 YRS.</a:t>
            </a:r>
          </a:p>
          <a:p>
            <a:pPr marL="365760" indent="-283464" fontAlgn="auto">
              <a:spcAft>
                <a:spcPts val="0"/>
              </a:spcAft>
              <a:buFont typeface="Wingdings 2"/>
              <a:buChar char=""/>
              <a:defRPr/>
            </a:pPr>
            <a:r>
              <a:rPr lang="en-US" sz="1200" dirty="0" smtClean="0">
                <a:solidFill>
                  <a:srgbClr val="000000"/>
                </a:solidFill>
                <a:latin typeface="Calibri" pitchFamily="34" charset="0"/>
                <a:cs typeface="Calibri" pitchFamily="34" charset="0"/>
              </a:rPr>
              <a:t>CITY OF RICHARDTON		STARK	WATER AND SEWER IMPROVEMENTS 	 $50,000</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2012 - INFRASTRUCTURE INCREASE TO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HANDLE INCREASING POPULATION	</a:t>
            </a:r>
          </a:p>
          <a:p>
            <a:pPr marL="365760" indent="-283464" fontAlgn="auto">
              <a:spcAft>
                <a:spcPts val="0"/>
              </a:spcAft>
              <a:buFont typeface="Wingdings 2"/>
              <a:buChar char=""/>
              <a:defRPr/>
            </a:pPr>
            <a:r>
              <a:rPr lang="en-US" sz="1200" dirty="0" smtClean="0">
                <a:solidFill>
                  <a:srgbClr val="000000"/>
                </a:solidFill>
                <a:latin typeface="Calibri" pitchFamily="34" charset="0"/>
                <a:cs typeface="Calibri" pitchFamily="34" charset="0"/>
              </a:rPr>
              <a:t>CITY OF SOUTH HEART		STARK	SANITARY SEWER AND WATER MAIN 	 $1,002,800</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IMPROVEMENTS 2012 - INCREASE WATER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AND SEWER TO HANDLE POPULATION </a:t>
            </a:r>
          </a:p>
          <a:p>
            <a:pPr marL="365760" indent="-283464" fontAlgn="auto">
              <a:spcBef>
                <a:spcPts val="200"/>
              </a:spcBef>
              <a:spcAft>
                <a:spcPts val="0"/>
              </a:spcAft>
              <a:buFont typeface="Wingdings 2"/>
              <a:buNone/>
              <a:defRPr/>
            </a:pPr>
            <a:r>
              <a:rPr lang="en-US" sz="1200" dirty="0" smtClean="0">
                <a:solidFill>
                  <a:srgbClr val="000000"/>
                </a:solidFill>
                <a:latin typeface="Calibri" pitchFamily="34" charset="0"/>
                <a:cs typeface="Calibri" pitchFamily="34" charset="0"/>
              </a:rPr>
              <a:t>					INCREASE</a:t>
            </a:r>
            <a:endParaRPr lang="en-US" sz="1200" dirty="0" smtClean="0">
              <a:latin typeface="Calibri" pitchFamily="34" charset="0"/>
              <a:cs typeface="Calibri" pitchFamily="34" charset="0"/>
            </a:endParaRPr>
          </a:p>
        </p:txBody>
      </p:sp>
      <p:pic>
        <p:nvPicPr>
          <p:cNvPr id="109571"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Placeholder 2"/>
          <p:cNvSpPr>
            <a:spLocks noGrp="1"/>
          </p:cNvSpPr>
          <p:nvPr>
            <p:ph type="body" sz="quarter" idx="10"/>
          </p:nvPr>
        </p:nvSpPr>
        <p:spPr>
          <a:xfrm>
            <a:off x="990600" y="1066800"/>
            <a:ext cx="8153400" cy="5486400"/>
          </a:xfrm>
        </p:spPr>
        <p:txBody>
          <a:bodyPr/>
          <a:lstStyle/>
          <a:p>
            <a:pPr>
              <a:buFont typeface="Wingdings 2" pitchFamily="18" charset="2"/>
              <a:buNone/>
            </a:pPr>
            <a:r>
              <a:rPr lang="en-US" sz="2400" b="1" i="1" dirty="0" smtClean="0"/>
              <a:t>April - June 2012</a:t>
            </a:r>
          </a:p>
          <a:p>
            <a:pPr>
              <a:buFont typeface="Wingdings 2" pitchFamily="18" charset="2"/>
              <a:buNone/>
            </a:pPr>
            <a:r>
              <a:rPr lang="en-US" sz="2400" b="1" i="1" dirty="0" smtClean="0"/>
              <a:t>	Other Political Subdivision Grant Round</a:t>
            </a:r>
          </a:p>
          <a:p>
            <a:pPr>
              <a:buFont typeface="Wingdings 2" pitchFamily="18" charset="2"/>
              <a:buNone/>
            </a:pPr>
            <a:r>
              <a:rPr lang="en-US" sz="1300" b="1" dirty="0" smtClean="0">
                <a:latin typeface="Arial Narrow" pitchFamily="34" charset="0"/>
                <a:cs typeface="Times New Roman" pitchFamily="18" charset="0"/>
              </a:rPr>
              <a:t>POLITICAL SUBDIVISION		County	          Project Title		GRANT AWARD</a:t>
            </a:r>
          </a:p>
          <a:p>
            <a:r>
              <a:rPr lang="en-US" sz="1300" dirty="0" smtClean="0">
                <a:solidFill>
                  <a:srgbClr val="000000"/>
                </a:solidFill>
                <a:latin typeface="Calibri" pitchFamily="34" charset="0"/>
                <a:ea typeface="Calibri" pitchFamily="34" charset="0"/>
                <a:cs typeface="Calibri" pitchFamily="34" charset="0"/>
              </a:rPr>
              <a:t>CITY OF STANLEY		MOUNTRAIL	WATER STORAGE RESERVOIR AND 	 $2,278,400</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FRONTAGE ROADS PROJECT - WATER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STORAGE UPSIZE AND SYSTEM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EXPANSION		</a:t>
            </a:r>
          </a:p>
          <a:p>
            <a:r>
              <a:rPr lang="en-US" sz="1300" dirty="0" smtClean="0">
                <a:solidFill>
                  <a:srgbClr val="000000"/>
                </a:solidFill>
                <a:latin typeface="Calibri" pitchFamily="34" charset="0"/>
                <a:ea typeface="Calibri" pitchFamily="34" charset="0"/>
                <a:cs typeface="Calibri" pitchFamily="34" charset="0"/>
              </a:rPr>
              <a:t>CITY OF TIOGA		WILLIAMS	INFRASTRUCTURE IMPROVEMENTS – 	 $3,617,120</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INCREASE SIZE TRUNK LINES AND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WATER MAINS		</a:t>
            </a:r>
          </a:p>
          <a:p>
            <a:r>
              <a:rPr lang="en-US" sz="1300" dirty="0" smtClean="0">
                <a:solidFill>
                  <a:srgbClr val="000000"/>
                </a:solidFill>
                <a:latin typeface="Calibri" pitchFamily="34" charset="0"/>
                <a:ea typeface="Calibri" pitchFamily="34" charset="0"/>
                <a:cs typeface="Calibri" pitchFamily="34" charset="0"/>
              </a:rPr>
              <a:t>CITY OF WATFORD CITY	MCKENZIE	WATER AND WASTEWATER </a:t>
            </a:r>
            <a:r>
              <a:rPr lang="en-US" sz="1300" dirty="0" err="1" smtClean="0">
                <a:solidFill>
                  <a:srgbClr val="000000"/>
                </a:solidFill>
                <a:latin typeface="Calibri" pitchFamily="34" charset="0"/>
                <a:ea typeface="Calibri" pitchFamily="34" charset="0"/>
                <a:cs typeface="Calibri" pitchFamily="34" charset="0"/>
              </a:rPr>
              <a:t>SCADA</a:t>
            </a:r>
            <a:r>
              <a:rPr lang="en-US" sz="1300" dirty="0" smtClean="0">
                <a:solidFill>
                  <a:srgbClr val="000000"/>
                </a:solidFill>
                <a:latin typeface="Calibri" pitchFamily="34" charset="0"/>
                <a:ea typeface="Calibri" pitchFamily="34" charset="0"/>
                <a:cs typeface="Calibri" pitchFamily="34" charset="0"/>
              </a:rPr>
              <a:t> 	 $180,000</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SYSTEM - </a:t>
            </a:r>
            <a:r>
              <a:rPr lang="en-US" sz="1300" dirty="0" err="1" smtClean="0">
                <a:solidFill>
                  <a:srgbClr val="000000"/>
                </a:solidFill>
                <a:latin typeface="Calibri" pitchFamily="34" charset="0"/>
                <a:ea typeface="Calibri" pitchFamily="34" charset="0"/>
                <a:cs typeface="Calibri" pitchFamily="34" charset="0"/>
              </a:rPr>
              <a:t>STALLATION</a:t>
            </a:r>
            <a:r>
              <a:rPr lang="en-US" sz="1300" dirty="0" smtClean="0">
                <a:solidFill>
                  <a:srgbClr val="000000"/>
                </a:solidFill>
                <a:latin typeface="Calibri" pitchFamily="34" charset="0"/>
                <a:ea typeface="Calibri" pitchFamily="34" charset="0"/>
                <a:cs typeface="Calibri" pitchFamily="34" charset="0"/>
              </a:rPr>
              <a:t> OF A NEW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SUPERVISORY CONTROL AND DATA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ACQUISITION (</a:t>
            </a:r>
            <a:r>
              <a:rPr lang="en-US" sz="1300" dirty="0" err="1" smtClean="0">
                <a:solidFill>
                  <a:srgbClr val="000000"/>
                </a:solidFill>
                <a:latin typeface="Calibri" pitchFamily="34" charset="0"/>
                <a:ea typeface="Calibri" pitchFamily="34" charset="0"/>
                <a:cs typeface="Calibri" pitchFamily="34" charset="0"/>
              </a:rPr>
              <a:t>SCADA</a:t>
            </a:r>
            <a:r>
              <a:rPr lang="en-US" sz="1300" dirty="0" smtClean="0">
                <a:solidFill>
                  <a:srgbClr val="000000"/>
                </a:solidFill>
                <a:latin typeface="Calibri" pitchFamily="34" charset="0"/>
                <a:ea typeface="Calibri" pitchFamily="34" charset="0"/>
                <a:cs typeface="Calibri" pitchFamily="34" charset="0"/>
              </a:rPr>
              <a:t>) SYSTEM FOR THE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CITY'S EXPANDING WATER AND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WASTEWATER INFRASTRUCTURE		</a:t>
            </a:r>
          </a:p>
          <a:p>
            <a:r>
              <a:rPr lang="en-US" sz="1300" dirty="0" smtClean="0">
                <a:solidFill>
                  <a:srgbClr val="000000"/>
                </a:solidFill>
                <a:latin typeface="Calibri" pitchFamily="34" charset="0"/>
                <a:ea typeface="Calibri" pitchFamily="34" charset="0"/>
                <a:cs typeface="Calibri" pitchFamily="34" charset="0"/>
              </a:rPr>
              <a:t>CITY OF WATFORD CITY	MCKENZIE	</a:t>
            </a:r>
            <a:r>
              <a:rPr lang="en-US" sz="1300" dirty="0" err="1" smtClean="0">
                <a:solidFill>
                  <a:srgbClr val="000000"/>
                </a:solidFill>
                <a:latin typeface="Calibri" pitchFamily="34" charset="0"/>
                <a:ea typeface="Calibri" pitchFamily="34" charset="0"/>
                <a:cs typeface="Calibri" pitchFamily="34" charset="0"/>
              </a:rPr>
              <a:t>WATERMAIN</a:t>
            </a:r>
            <a:r>
              <a:rPr lang="en-US" sz="1300" dirty="0" smtClean="0">
                <a:solidFill>
                  <a:srgbClr val="000000"/>
                </a:solidFill>
                <a:latin typeface="Calibri" pitchFamily="34" charset="0"/>
                <a:ea typeface="Calibri" pitchFamily="34" charset="0"/>
                <a:cs typeface="Calibri" pitchFamily="34" charset="0"/>
              </a:rPr>
              <a:t> UPSIZING PROJECT	$213,091</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HANDLE INCREASING POPULATION		</a:t>
            </a:r>
          </a:p>
          <a:p>
            <a:r>
              <a:rPr lang="en-US" sz="1300" dirty="0" smtClean="0">
                <a:solidFill>
                  <a:srgbClr val="000000"/>
                </a:solidFill>
                <a:latin typeface="Calibri" pitchFamily="34" charset="0"/>
                <a:ea typeface="Calibri" pitchFamily="34" charset="0"/>
                <a:cs typeface="Calibri" pitchFamily="34" charset="0"/>
              </a:rPr>
              <a:t>CITY OF WATFORD CITY	MCKENZIE	WASTEWATER </a:t>
            </a:r>
            <a:r>
              <a:rPr lang="en-US" sz="1300" dirty="0" err="1" smtClean="0">
                <a:solidFill>
                  <a:srgbClr val="000000"/>
                </a:solidFill>
                <a:latin typeface="Calibri" pitchFamily="34" charset="0"/>
                <a:ea typeface="Calibri" pitchFamily="34" charset="0"/>
                <a:cs typeface="Calibri" pitchFamily="34" charset="0"/>
              </a:rPr>
              <a:t>TRTMNT</a:t>
            </a:r>
            <a:r>
              <a:rPr lang="en-US" sz="1300" dirty="0" smtClean="0">
                <a:solidFill>
                  <a:srgbClr val="000000"/>
                </a:solidFill>
                <a:latin typeface="Calibri" pitchFamily="34" charset="0"/>
                <a:ea typeface="Calibri" pitchFamily="34" charset="0"/>
                <a:cs typeface="Calibri" pitchFamily="34" charset="0"/>
              </a:rPr>
              <a:t> </a:t>
            </a:r>
            <a:r>
              <a:rPr lang="en-US" sz="1300" dirty="0" err="1" smtClean="0">
                <a:solidFill>
                  <a:srgbClr val="000000"/>
                </a:solidFill>
                <a:latin typeface="Calibri" pitchFamily="34" charset="0"/>
                <a:ea typeface="Calibri" pitchFamily="34" charset="0"/>
                <a:cs typeface="Calibri" pitchFamily="34" charset="0"/>
              </a:rPr>
              <a:t>FACLTY</a:t>
            </a:r>
            <a:r>
              <a:rPr lang="en-US" sz="1300" dirty="0" smtClean="0">
                <a:solidFill>
                  <a:srgbClr val="000000"/>
                </a:solidFill>
                <a:latin typeface="Calibri" pitchFamily="34" charset="0"/>
                <a:ea typeface="Calibri" pitchFamily="34" charset="0"/>
                <a:cs typeface="Calibri" pitchFamily="34" charset="0"/>
              </a:rPr>
              <a:t> </a:t>
            </a:r>
            <a:r>
              <a:rPr lang="en-US" sz="1300" dirty="0" err="1" smtClean="0">
                <a:solidFill>
                  <a:srgbClr val="000000"/>
                </a:solidFill>
                <a:latin typeface="Calibri" pitchFamily="34" charset="0"/>
                <a:ea typeface="Calibri" pitchFamily="34" charset="0"/>
                <a:cs typeface="Calibri" pitchFamily="34" charset="0"/>
              </a:rPr>
              <a:t>IMPROV</a:t>
            </a:r>
            <a:r>
              <a:rPr lang="en-US" sz="1300" dirty="0" smtClean="0">
                <a:solidFill>
                  <a:srgbClr val="000000"/>
                </a:solidFill>
                <a:latin typeface="Calibri" pitchFamily="34" charset="0"/>
                <a:ea typeface="Calibri" pitchFamily="34" charset="0"/>
                <a:cs typeface="Calibri" pitchFamily="34" charset="0"/>
              </a:rPr>
              <a:t> $2,862,706</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CONSTRUCT 2 WASTE </a:t>
            </a:r>
            <a:r>
              <a:rPr lang="en-US" sz="1300" dirty="0" err="1" smtClean="0">
                <a:solidFill>
                  <a:srgbClr val="000000"/>
                </a:solidFill>
                <a:latin typeface="Calibri" pitchFamily="34" charset="0"/>
                <a:ea typeface="Calibri" pitchFamily="34" charset="0"/>
                <a:cs typeface="Calibri" pitchFamily="34" charset="0"/>
              </a:rPr>
              <a:t>WTR</a:t>
            </a:r>
            <a:r>
              <a:rPr lang="en-US" sz="1300" dirty="0" smtClean="0">
                <a:solidFill>
                  <a:srgbClr val="000000"/>
                </a:solidFill>
                <a:latin typeface="Calibri" pitchFamily="34" charset="0"/>
                <a:ea typeface="Calibri" pitchFamily="34" charset="0"/>
                <a:cs typeface="Calibri" pitchFamily="34" charset="0"/>
              </a:rPr>
              <a:t> BASINS</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a:t>
            </a:r>
            <a:r>
              <a:rPr lang="en-US" sz="1300" b="1" dirty="0" smtClean="0">
                <a:solidFill>
                  <a:srgbClr val="000000"/>
                </a:solidFill>
                <a:ea typeface="Calibri" pitchFamily="34" charset="0"/>
                <a:cs typeface="Calibri" pitchFamily="34" charset="0"/>
              </a:rPr>
              <a:t>TOTAL - 	</a:t>
            </a:r>
            <a:r>
              <a:rPr lang="en-US" sz="1300" b="1" dirty="0" smtClean="0"/>
              <a:t>$20,816,832</a:t>
            </a:r>
            <a:r>
              <a:rPr lang="en-US" sz="1400" dirty="0" smtClean="0"/>
              <a:t>	</a:t>
            </a:r>
          </a:p>
          <a:p>
            <a:pPr>
              <a:spcBef>
                <a:spcPct val="0"/>
              </a:spcBef>
              <a:buFont typeface="Wingdings 2" pitchFamily="18" charset="2"/>
              <a:buNone/>
            </a:pPr>
            <a:r>
              <a:rPr lang="en-US" sz="1300" dirty="0" smtClean="0">
                <a:solidFill>
                  <a:srgbClr val="000000"/>
                </a:solidFill>
                <a:latin typeface="Calibri" pitchFamily="34" charset="0"/>
                <a:ea typeface="Calibri" pitchFamily="34" charset="0"/>
                <a:cs typeface="Calibri" pitchFamily="34" charset="0"/>
              </a:rPr>
              <a:t>	</a:t>
            </a:r>
          </a:p>
        </p:txBody>
      </p:sp>
      <p:pic>
        <p:nvPicPr>
          <p:cNvPr id="110595" name="Picture 3"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Placeholder 2"/>
          <p:cNvSpPr>
            <a:spLocks noGrp="1"/>
          </p:cNvSpPr>
          <p:nvPr>
            <p:ph type="body" sz="quarter" idx="10"/>
          </p:nvPr>
        </p:nvSpPr>
        <p:spPr>
          <a:xfrm>
            <a:off x="990600" y="1143000"/>
            <a:ext cx="8153400" cy="4343400"/>
          </a:xfrm>
        </p:spPr>
        <p:txBody>
          <a:bodyPr/>
          <a:lstStyle/>
          <a:p>
            <a:pPr>
              <a:buFont typeface="Wingdings" pitchFamily="2" charset="2"/>
              <a:buChar char="§"/>
            </a:pPr>
            <a:r>
              <a:rPr lang="en-US" dirty="0" smtClean="0">
                <a:solidFill>
                  <a:srgbClr val="A4472E"/>
                </a:solidFill>
              </a:rPr>
              <a:t>Energy Infrastructure and Impact Program</a:t>
            </a:r>
          </a:p>
          <a:p>
            <a:pPr lvl="2">
              <a:buFont typeface="Arial" pitchFamily="34" charset="0"/>
              <a:buChar char="•"/>
            </a:pPr>
            <a:endParaRPr lang="en-US" dirty="0" smtClean="0">
              <a:solidFill>
                <a:srgbClr val="A4472E"/>
              </a:solidFill>
            </a:endParaRPr>
          </a:p>
          <a:p>
            <a:pPr lvl="2">
              <a:buFont typeface="Wingdings" pitchFamily="2" charset="2"/>
              <a:buChar char="Ø"/>
            </a:pPr>
            <a:r>
              <a:rPr lang="en-US" dirty="0" smtClean="0">
                <a:solidFill>
                  <a:srgbClr val="A4472E"/>
                </a:solidFill>
              </a:rPr>
              <a:t>Coal Impacted Political Subdivision</a:t>
            </a:r>
          </a:p>
          <a:p>
            <a:pPr lvl="2">
              <a:buFont typeface="Wingdings" pitchFamily="2" charset="2"/>
              <a:buChar char="Ø"/>
            </a:pPr>
            <a:endParaRPr lang="en-US" dirty="0" smtClean="0">
              <a:solidFill>
                <a:srgbClr val="A4472E"/>
              </a:solidFill>
            </a:endParaRPr>
          </a:p>
          <a:p>
            <a:pPr lvl="2">
              <a:buFont typeface="Wingdings" pitchFamily="2" charset="2"/>
              <a:buChar char="Ø"/>
            </a:pPr>
            <a:r>
              <a:rPr lang="en-US" dirty="0" smtClean="0">
                <a:solidFill>
                  <a:srgbClr val="A4472E"/>
                </a:solidFill>
              </a:rPr>
              <a:t>Oil and Gas Impacted Political Subdivisions (cities, counties, school districts, other taxing districts)</a:t>
            </a:r>
          </a:p>
          <a:p>
            <a:pPr lvl="2">
              <a:buFont typeface="Wingdings" pitchFamily="2" charset="2"/>
              <a:buChar char="Ø"/>
            </a:pPr>
            <a:endParaRPr lang="en-US" dirty="0" smtClean="0">
              <a:solidFill>
                <a:srgbClr val="A4472E"/>
              </a:solidFill>
            </a:endParaRPr>
          </a:p>
          <a:p>
            <a:pPr lvl="2">
              <a:buFont typeface="Wingdings" pitchFamily="2" charset="2"/>
              <a:buChar char="Ø"/>
            </a:pPr>
            <a:r>
              <a:rPr lang="en-US" dirty="0" smtClean="0">
                <a:solidFill>
                  <a:srgbClr val="A4472E"/>
                </a:solidFill>
              </a:rPr>
              <a:t>Impacted means actual or anticipated extraordinary expenditures caused by energy development and associated growth</a:t>
            </a:r>
          </a:p>
        </p:txBody>
      </p:sp>
      <p:pic>
        <p:nvPicPr>
          <p:cNvPr id="40963" name="Picture 4" descr="DTL logo 2011.jpg"/>
          <p:cNvPicPr>
            <a:picLocks noChangeAspect="1" noChangeArrowheads="1"/>
          </p:cNvPicPr>
          <p:nvPr/>
        </p:nvPicPr>
        <p:blipFill>
          <a:blip r:embed="rId3" cstate="print"/>
          <a:srcRect/>
          <a:stretch>
            <a:fillRect/>
          </a:stretch>
        </p:blipFill>
        <p:spPr bwMode="auto">
          <a:xfrm>
            <a:off x="6858000" y="60198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Placeholder 2"/>
          <p:cNvSpPr>
            <a:spLocks noGrp="1"/>
          </p:cNvSpPr>
          <p:nvPr>
            <p:ph type="body" sz="quarter" idx="10"/>
          </p:nvPr>
        </p:nvSpPr>
        <p:spPr>
          <a:xfrm>
            <a:off x="838200" y="990600"/>
            <a:ext cx="8153400" cy="5181600"/>
          </a:xfrm>
        </p:spPr>
        <p:txBody>
          <a:bodyPr/>
          <a:lstStyle/>
          <a:p>
            <a:pPr>
              <a:buFont typeface="Wingdings 2" pitchFamily="18" charset="2"/>
              <a:buNone/>
            </a:pPr>
            <a:r>
              <a:rPr lang="en-US" sz="2800" b="1" i="1" dirty="0" smtClean="0"/>
              <a:t>July 2012 – City Infrastructure Grant Round</a:t>
            </a:r>
          </a:p>
          <a:p>
            <a:r>
              <a:rPr lang="en-US" sz="2400" b="1" i="1" dirty="0" smtClean="0"/>
              <a:t>HUB-CITIES - 35% of available funds</a:t>
            </a:r>
            <a:endParaRPr lang="en-US" sz="2400" dirty="0" smtClean="0"/>
          </a:p>
          <a:p>
            <a:pPr lvl="1"/>
            <a:r>
              <a:rPr lang="en-US" sz="1500" dirty="0" smtClean="0">
                <a:latin typeface="Calibri" pitchFamily="34" charset="0"/>
                <a:ea typeface="Calibri" pitchFamily="34" charset="0"/>
                <a:cs typeface="Calibri" pitchFamily="34" charset="0"/>
              </a:rPr>
              <a:t>City of Dickinson – Public </a:t>
            </a:r>
            <a:r>
              <a:rPr lang="en-US" sz="1500" dirty="0" err="1" smtClean="0">
                <a:latin typeface="Calibri" pitchFamily="34" charset="0"/>
                <a:ea typeface="Calibri" pitchFamily="34" charset="0"/>
                <a:cs typeface="Calibri" pitchFamily="34" charset="0"/>
              </a:rPr>
              <a:t>Wrks</a:t>
            </a:r>
            <a:r>
              <a:rPr lang="en-US" sz="1500" dirty="0" smtClean="0">
                <a:latin typeface="Calibri" pitchFamily="34" charset="0"/>
                <a:ea typeface="Calibri" pitchFamily="34" charset="0"/>
                <a:cs typeface="Calibri" pitchFamily="34" charset="0"/>
              </a:rPr>
              <a:t> Bldg,  Water/Sewer Improvements	$5,796,817</a:t>
            </a:r>
            <a:r>
              <a:rPr lang="en-US" sz="1800" dirty="0" smtClean="0">
                <a:latin typeface="Calibri" pitchFamily="34" charset="0"/>
                <a:ea typeface="Calibri" pitchFamily="34" charset="0"/>
                <a:cs typeface="Calibri" pitchFamily="34" charset="0"/>
              </a:rPr>
              <a:t>	 </a:t>
            </a:r>
          </a:p>
          <a:p>
            <a:pPr lvl="1"/>
            <a:r>
              <a:rPr lang="en-US" sz="1500" dirty="0" smtClean="0">
                <a:latin typeface="Calibri" pitchFamily="34" charset="0"/>
                <a:ea typeface="Calibri" pitchFamily="34" charset="0"/>
                <a:cs typeface="Calibri" pitchFamily="34" charset="0"/>
              </a:rPr>
              <a:t>City of Minot – Water/Sewer Improvements 			$1,398,408</a:t>
            </a:r>
            <a:r>
              <a:rPr lang="en-US" sz="1800" dirty="0" smtClean="0">
                <a:latin typeface="Calibri" pitchFamily="34" charset="0"/>
                <a:ea typeface="Calibri" pitchFamily="34" charset="0"/>
                <a:cs typeface="Calibri" pitchFamily="34" charset="0"/>
              </a:rPr>
              <a:t>	</a:t>
            </a:r>
          </a:p>
          <a:p>
            <a:pPr lvl="1"/>
            <a:r>
              <a:rPr lang="en-US" sz="1500" dirty="0" smtClean="0">
                <a:latin typeface="Calibri" pitchFamily="34" charset="0"/>
                <a:ea typeface="Calibri" pitchFamily="34" charset="0"/>
                <a:cs typeface="Calibri" pitchFamily="34" charset="0"/>
              </a:rPr>
              <a:t>City of Williston – Water/Sewer Improvements 			$9,593,634</a:t>
            </a:r>
            <a:r>
              <a:rPr lang="en-US" sz="1800" dirty="0" smtClean="0">
                <a:latin typeface="Calibri" pitchFamily="34" charset="0"/>
                <a:ea typeface="Calibri" pitchFamily="34" charset="0"/>
                <a:cs typeface="Calibri" pitchFamily="34" charset="0"/>
              </a:rPr>
              <a:t>	 </a:t>
            </a:r>
          </a:p>
          <a:p>
            <a:pPr lvl="1">
              <a:buFont typeface="Verdana" pitchFamily="34" charset="0"/>
              <a:buNone/>
            </a:pPr>
            <a:r>
              <a:rPr lang="en-US" sz="1800" b="1" dirty="0" smtClean="0">
                <a:latin typeface="Calibri" pitchFamily="34" charset="0"/>
                <a:ea typeface="Calibri" pitchFamily="34" charset="0"/>
                <a:cs typeface="Calibri" pitchFamily="34" charset="0"/>
              </a:rPr>
              <a:t>						Total Hub Cities - 	$16,788,859</a:t>
            </a:r>
            <a:endParaRPr lang="en-US" sz="1800" dirty="0" smtClean="0">
              <a:latin typeface="Calibri" pitchFamily="34" charset="0"/>
              <a:ea typeface="Calibri" pitchFamily="34" charset="0"/>
              <a:cs typeface="Calibri" pitchFamily="34" charset="0"/>
            </a:endParaRPr>
          </a:p>
          <a:p>
            <a:r>
              <a:rPr lang="en-US" sz="2400" b="1" i="1" dirty="0" smtClean="0"/>
              <a:t>Other Cities</a:t>
            </a:r>
          </a:p>
          <a:p>
            <a:pPr lvl="1"/>
            <a:r>
              <a:rPr lang="en-US" sz="1500" dirty="0" smtClean="0">
                <a:latin typeface="Calibri" pitchFamily="34" charset="0"/>
                <a:ea typeface="Calibri" pitchFamily="34" charset="0"/>
                <a:cs typeface="Calibri" pitchFamily="34" charset="0"/>
              </a:rPr>
              <a:t>CITY OF ALEXANDER	SEWER LAGOON EXPANSION		$1,115,560</a:t>
            </a:r>
          </a:p>
          <a:p>
            <a:pPr lvl="1"/>
            <a:r>
              <a:rPr lang="en-US" sz="1500" dirty="0" smtClean="0">
                <a:latin typeface="Calibri" pitchFamily="34" charset="0"/>
                <a:ea typeface="Calibri" pitchFamily="34" charset="0"/>
                <a:cs typeface="Calibri" pitchFamily="34" charset="0"/>
              </a:rPr>
              <a:t>CITY OF BELFIELD	WATER, SEWER, INFRASTRUCTURE		$100,000</a:t>
            </a:r>
            <a:r>
              <a:rPr lang="en-US" sz="1800" dirty="0" smtClean="0">
                <a:latin typeface="Calibri" pitchFamily="34" charset="0"/>
                <a:ea typeface="Calibri" pitchFamily="34" charset="0"/>
                <a:cs typeface="Calibri" pitchFamily="34" charset="0"/>
              </a:rPr>
              <a:t>	</a:t>
            </a:r>
          </a:p>
          <a:p>
            <a:pPr lvl="1"/>
            <a:r>
              <a:rPr lang="en-US" sz="1500" dirty="0" smtClean="0">
                <a:latin typeface="Calibri" pitchFamily="34" charset="0"/>
                <a:ea typeface="Calibri" pitchFamily="34" charset="0"/>
                <a:cs typeface="Calibri" pitchFamily="34" charset="0"/>
              </a:rPr>
              <a:t>CITY OF BOWMAN	NORTH SIDE SEWER EXTENSION		$40,000</a:t>
            </a:r>
            <a:r>
              <a:rPr lang="en-US" sz="1800" dirty="0" smtClean="0">
                <a:latin typeface="Calibri" pitchFamily="34" charset="0"/>
                <a:ea typeface="Calibri" pitchFamily="34" charset="0"/>
                <a:cs typeface="Calibri" pitchFamily="34" charset="0"/>
              </a:rPr>
              <a:t>	</a:t>
            </a:r>
          </a:p>
          <a:p>
            <a:pPr lvl="1"/>
            <a:r>
              <a:rPr lang="en-US" sz="1500" dirty="0" smtClean="0">
                <a:latin typeface="Calibri" pitchFamily="34" charset="0"/>
                <a:ea typeface="Calibri" pitchFamily="34" charset="0"/>
                <a:cs typeface="Calibri" pitchFamily="34" charset="0"/>
              </a:rPr>
              <a:t>CITY OF CROSBY	WATER/WASTEWATER INFRASTRUCTURE	$4,148,000</a:t>
            </a:r>
          </a:p>
          <a:p>
            <a:pPr lvl="1"/>
            <a:r>
              <a:rPr lang="en-US" sz="1500" dirty="0" smtClean="0">
                <a:latin typeface="Calibri" pitchFamily="34" charset="0"/>
                <a:ea typeface="Calibri" pitchFamily="34" charset="0"/>
                <a:cs typeface="Calibri" pitchFamily="34" charset="0"/>
              </a:rPr>
              <a:t>CITY OF GRENORA	HICKMAN STREET WATER, SEWER		$296,217</a:t>
            </a:r>
            <a:r>
              <a:rPr lang="en-US" sz="1800" dirty="0" smtClean="0">
                <a:latin typeface="Calibri" pitchFamily="34" charset="0"/>
                <a:ea typeface="Calibri" pitchFamily="34" charset="0"/>
                <a:cs typeface="Calibri" pitchFamily="34" charset="0"/>
              </a:rPr>
              <a:t>	</a:t>
            </a:r>
          </a:p>
          <a:p>
            <a:pPr lvl="1"/>
            <a:r>
              <a:rPr lang="en-US" sz="1500" dirty="0" smtClean="0">
                <a:latin typeface="Calibri" pitchFamily="34" charset="0"/>
                <a:ea typeface="Calibri" pitchFamily="34" charset="0"/>
                <a:cs typeface="Calibri" pitchFamily="34" charset="0"/>
              </a:rPr>
              <a:t>CITY OF </a:t>
            </a:r>
            <a:r>
              <a:rPr lang="en-US" sz="1500" dirty="0" err="1" smtClean="0">
                <a:latin typeface="Calibri" pitchFamily="34" charset="0"/>
                <a:ea typeface="Calibri" pitchFamily="34" charset="0"/>
                <a:cs typeface="Calibri" pitchFamily="34" charset="0"/>
              </a:rPr>
              <a:t>HALLIDAY</a:t>
            </a:r>
            <a:r>
              <a:rPr lang="en-US" sz="1500" dirty="0" smtClean="0">
                <a:latin typeface="Calibri" pitchFamily="34" charset="0"/>
                <a:ea typeface="Calibri" pitchFamily="34" charset="0"/>
                <a:cs typeface="Calibri" pitchFamily="34" charset="0"/>
              </a:rPr>
              <a:t>	WATER SEWER PROJECT		$188,000</a:t>
            </a:r>
            <a:r>
              <a:rPr lang="en-US" sz="1800" dirty="0" smtClean="0">
                <a:latin typeface="Calibri" pitchFamily="34" charset="0"/>
                <a:ea typeface="Calibri" pitchFamily="34" charset="0"/>
                <a:cs typeface="Calibri" pitchFamily="34" charset="0"/>
              </a:rPr>
              <a:t>	</a:t>
            </a:r>
          </a:p>
        </p:txBody>
      </p:sp>
      <p:pic>
        <p:nvPicPr>
          <p:cNvPr id="111619"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410200"/>
          </a:xfrm>
        </p:spPr>
        <p:txBody>
          <a:bodyPr>
            <a:normAutofit fontScale="25000" lnSpcReduction="20000"/>
          </a:bodyPr>
          <a:lstStyle/>
          <a:p>
            <a:pPr marL="365760" indent="-283464" fontAlgn="auto">
              <a:spcAft>
                <a:spcPts val="0"/>
              </a:spcAft>
              <a:buFont typeface="Wingdings 2"/>
              <a:buNone/>
              <a:defRPr/>
            </a:pPr>
            <a:r>
              <a:rPr lang="en-US" sz="10400" b="1" i="1" dirty="0" smtClean="0"/>
              <a:t>July 2012 – City Infrastructure Grant Round</a:t>
            </a:r>
          </a:p>
          <a:p>
            <a:pPr marL="365760" indent="-283464" fontAlgn="auto">
              <a:spcAft>
                <a:spcPts val="0"/>
              </a:spcAft>
              <a:buFont typeface="Wingdings 2"/>
              <a:buChar char=""/>
              <a:defRPr/>
            </a:pPr>
            <a:r>
              <a:rPr lang="en-US" sz="8800" b="1" i="1" dirty="0" smtClean="0"/>
              <a:t>Other Cities</a:t>
            </a:r>
          </a:p>
          <a:p>
            <a:pPr marL="640080" lvl="1" indent="-237744" fontAlgn="auto">
              <a:spcAft>
                <a:spcPts val="0"/>
              </a:spcAft>
              <a:buFont typeface="Verdana"/>
              <a:buChar char="◦"/>
              <a:defRPr/>
            </a:pPr>
            <a:endParaRPr lang="en-US" sz="3800" dirty="0" smtClean="0"/>
          </a:p>
          <a:p>
            <a:pPr marL="640080" lvl="1" indent="-237744" fontAlgn="auto">
              <a:spcAft>
                <a:spcPts val="0"/>
              </a:spcAft>
              <a:buFont typeface="Verdana"/>
              <a:buChar char="◦"/>
              <a:defRPr/>
            </a:pPr>
            <a:r>
              <a:rPr lang="en-US" sz="6000" dirty="0" smtClean="0">
                <a:latin typeface="Calibri" pitchFamily="34" charset="0"/>
                <a:cs typeface="Calibri" pitchFamily="34" charset="0"/>
              </a:rPr>
              <a:t>CITY OF </a:t>
            </a:r>
            <a:r>
              <a:rPr lang="en-US" sz="6000" dirty="0" err="1" smtClean="0">
                <a:latin typeface="Calibri" pitchFamily="34" charset="0"/>
                <a:cs typeface="Calibri" pitchFamily="34" charset="0"/>
              </a:rPr>
              <a:t>PARSHALL</a:t>
            </a:r>
            <a:r>
              <a:rPr lang="en-US" sz="6000" dirty="0" smtClean="0">
                <a:latin typeface="Calibri" pitchFamily="34" charset="0"/>
                <a:cs typeface="Calibri" pitchFamily="34" charset="0"/>
              </a:rPr>
              <a:t>	HIGHWAY 37 PHASE II UTILITY </a:t>
            </a:r>
            <a:r>
              <a:rPr lang="en-US" sz="6000" dirty="0" err="1" smtClean="0">
                <a:latin typeface="Calibri" pitchFamily="34" charset="0"/>
                <a:cs typeface="Calibri" pitchFamily="34" charset="0"/>
              </a:rPr>
              <a:t>EXTENSN</a:t>
            </a:r>
            <a:r>
              <a:rPr lang="en-US" sz="6000" dirty="0" smtClean="0">
                <a:latin typeface="Calibri" pitchFamily="34" charset="0"/>
                <a:cs typeface="Calibri" pitchFamily="34" charset="0"/>
              </a:rPr>
              <a:t>	$1,538,956</a:t>
            </a:r>
          </a:p>
          <a:p>
            <a:pPr marL="640080" lvl="1" indent="-237744" fontAlgn="auto">
              <a:spcAft>
                <a:spcPts val="0"/>
              </a:spcAft>
              <a:buFont typeface="Verdana"/>
              <a:buNone/>
              <a:defRPr/>
            </a:pPr>
            <a:r>
              <a:rPr lang="en-US" sz="6000" dirty="0" smtClean="0"/>
              <a:t>				</a:t>
            </a:r>
            <a:r>
              <a:rPr lang="en-US" sz="6000" dirty="0" smtClean="0">
                <a:latin typeface="Calibri" pitchFamily="34" charset="0"/>
                <a:cs typeface="Calibri" pitchFamily="34" charset="0"/>
              </a:rPr>
              <a:t>EXTEND SEWER AND WATER FOR DEVELOPMENT</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a:t>
            </a:r>
            <a:r>
              <a:rPr lang="en-US" sz="6000" dirty="0" err="1" smtClean="0">
                <a:latin typeface="Calibri" pitchFamily="34" charset="0"/>
                <a:cs typeface="Calibri" pitchFamily="34" charset="0"/>
              </a:rPr>
              <a:t>PARSHALL</a:t>
            </a:r>
            <a:r>
              <a:rPr lang="en-US" sz="6000" dirty="0" smtClean="0">
                <a:latin typeface="Calibri" pitchFamily="34" charset="0"/>
                <a:cs typeface="Calibri" pitchFamily="34" charset="0"/>
              </a:rPr>
              <a:t>	SEWER IMPROVEMENTS - SUPT ANNEXATION	$1,297,982</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RAY		WASTEWATER SYSTEM IMPROVEMENTS	$1,888,000</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RICHARDTON	</a:t>
            </a:r>
            <a:r>
              <a:rPr lang="en-US" sz="6000" dirty="0" err="1" smtClean="0">
                <a:latin typeface="Calibri" pitchFamily="34" charset="0"/>
                <a:cs typeface="Calibri" pitchFamily="34" charset="0"/>
              </a:rPr>
              <a:t>WTR</a:t>
            </a:r>
            <a:r>
              <a:rPr lang="en-US" sz="6000" dirty="0" smtClean="0">
                <a:latin typeface="Calibri" pitchFamily="34" charset="0"/>
                <a:cs typeface="Calibri" pitchFamily="34" charset="0"/>
              </a:rPr>
              <a:t>/SEWER IMPROVEMENTS, ENGINEERING	$50,000</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SOUTH HEART	SEWER AND WATER MAIN IMPROVEMENTS	$1,002,800</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STANLEY	</a:t>
            </a:r>
            <a:r>
              <a:rPr lang="en-US" sz="6000" dirty="0" err="1" smtClean="0">
                <a:latin typeface="Calibri" pitchFamily="34" charset="0"/>
                <a:cs typeface="Calibri" pitchFamily="34" charset="0"/>
              </a:rPr>
              <a:t>WTR</a:t>
            </a:r>
            <a:r>
              <a:rPr lang="en-US" sz="6000" dirty="0" smtClean="0">
                <a:latin typeface="Calibri" pitchFamily="34" charset="0"/>
                <a:cs typeface="Calibri" pitchFamily="34" charset="0"/>
              </a:rPr>
              <a:t> STORAGE </a:t>
            </a:r>
            <a:r>
              <a:rPr lang="en-US" sz="6000" dirty="0" err="1" smtClean="0">
                <a:latin typeface="Calibri" pitchFamily="34" charset="0"/>
                <a:cs typeface="Calibri" pitchFamily="34" charset="0"/>
              </a:rPr>
              <a:t>RESERVOR</a:t>
            </a:r>
            <a:r>
              <a:rPr lang="en-US" sz="6000" dirty="0" smtClean="0">
                <a:latin typeface="Calibri" pitchFamily="34" charset="0"/>
                <a:cs typeface="Calibri" pitchFamily="34" charset="0"/>
              </a:rPr>
              <a:t> UPSIZE/SYS </a:t>
            </a:r>
            <a:r>
              <a:rPr lang="en-US" sz="6000" dirty="0" err="1" smtClean="0">
                <a:latin typeface="Calibri" pitchFamily="34" charset="0"/>
                <a:cs typeface="Calibri" pitchFamily="34" charset="0"/>
              </a:rPr>
              <a:t>EXPNSN</a:t>
            </a:r>
            <a:r>
              <a:rPr lang="en-US" sz="6000" dirty="0" smtClean="0">
                <a:latin typeface="Calibri" pitchFamily="34" charset="0"/>
                <a:cs typeface="Calibri" pitchFamily="34" charset="0"/>
              </a:rPr>
              <a:t>	$2,278,400</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CITY OF TIOGA		INCREASE TRUNK LINE SIZE &amp; WATER MAINS	$3,617,120</a:t>
            </a:r>
          </a:p>
          <a:p>
            <a:pPr marL="640080" lvl="1" indent="-237744" fontAlgn="auto">
              <a:spcAft>
                <a:spcPts val="0"/>
              </a:spcAft>
              <a:buFont typeface="Verdana"/>
              <a:buChar char="◦"/>
              <a:defRPr/>
            </a:pPr>
            <a:r>
              <a:rPr lang="en-US" sz="6000" dirty="0" smtClean="0">
                <a:latin typeface="Calibri" pitchFamily="34" charset="0"/>
                <a:cs typeface="Calibri" pitchFamily="34" charset="0"/>
              </a:rPr>
              <a:t>WATFORD CITY		WATER / WASTEWATER </a:t>
            </a:r>
            <a:r>
              <a:rPr lang="en-US" sz="6000" dirty="0" err="1" smtClean="0">
                <a:latin typeface="Calibri" pitchFamily="34" charset="0"/>
                <a:cs typeface="Calibri" pitchFamily="34" charset="0"/>
              </a:rPr>
              <a:t>SCADA</a:t>
            </a:r>
            <a:r>
              <a:rPr lang="en-US" sz="6000" dirty="0" smtClean="0">
                <a:latin typeface="Calibri" pitchFamily="34" charset="0"/>
                <a:cs typeface="Calibri" pitchFamily="34" charset="0"/>
              </a:rPr>
              <a:t> SYSTEM	$180,000</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WATFORD CITY		WATER MAIN UPSIZING PROJECT		$213,091</a:t>
            </a:r>
            <a:r>
              <a:rPr lang="en-US" sz="4600" dirty="0" smtClean="0"/>
              <a:t>	</a:t>
            </a:r>
          </a:p>
          <a:p>
            <a:pPr marL="640080" lvl="1" indent="-237744" fontAlgn="auto">
              <a:spcAft>
                <a:spcPts val="0"/>
              </a:spcAft>
              <a:buFont typeface="Verdana"/>
              <a:buChar char="◦"/>
              <a:defRPr/>
            </a:pPr>
            <a:r>
              <a:rPr lang="en-US" sz="6000" dirty="0" smtClean="0">
                <a:latin typeface="Calibri" pitchFamily="34" charset="0"/>
                <a:cs typeface="Calibri" pitchFamily="34" charset="0"/>
              </a:rPr>
              <a:t>WATFORD CITY		WASTEWATER TREATMENT IMPROV–2 BASINS	$2,862,706</a:t>
            </a:r>
          </a:p>
          <a:p>
            <a:pPr lvl="8">
              <a:buFont typeface="Wingdings 2"/>
              <a:buNone/>
              <a:defRPr/>
            </a:pPr>
            <a:r>
              <a:rPr lang="en-US" sz="4600" b="1" dirty="0" smtClean="0"/>
              <a:t>	</a:t>
            </a:r>
            <a:r>
              <a:rPr lang="en-US" sz="7200" b="1" dirty="0" smtClean="0">
                <a:latin typeface="Calibri" pitchFamily="34" charset="0"/>
                <a:cs typeface="Calibri" pitchFamily="34" charset="0"/>
              </a:rPr>
              <a:t>Total Other Cities- 	$20,816,832</a:t>
            </a:r>
          </a:p>
          <a:p>
            <a:pPr lvl="8">
              <a:buFont typeface="Wingdings 2"/>
              <a:buNone/>
              <a:defRPr/>
            </a:pPr>
            <a:r>
              <a:rPr lang="en-US" sz="4600" b="1" dirty="0" smtClean="0"/>
              <a:t>	</a:t>
            </a:r>
          </a:p>
          <a:p>
            <a:pPr lvl="8">
              <a:buFont typeface="Wingdings 2"/>
              <a:buNone/>
              <a:defRPr/>
            </a:pPr>
            <a:r>
              <a:rPr lang="en-US" sz="4600" b="1" dirty="0" smtClean="0"/>
              <a:t>	</a:t>
            </a:r>
            <a:r>
              <a:rPr lang="en-US" sz="7600" b="1" dirty="0" smtClean="0">
                <a:latin typeface="Calibri" pitchFamily="34" charset="0"/>
                <a:cs typeface="Calibri" pitchFamily="34" charset="0"/>
              </a:rPr>
              <a:t>Total Awards for the 2012 </a:t>
            </a:r>
          </a:p>
          <a:p>
            <a:pPr lvl="8">
              <a:buFont typeface="Wingdings 2"/>
              <a:buNone/>
              <a:defRPr/>
            </a:pPr>
            <a:r>
              <a:rPr lang="en-US" sz="7600" b="1" dirty="0" smtClean="0">
                <a:latin typeface="Calibri" pitchFamily="34" charset="0"/>
                <a:cs typeface="Calibri" pitchFamily="34" charset="0"/>
              </a:rPr>
              <a:t>	City Grant Round - 	$37,605,691</a:t>
            </a:r>
          </a:p>
          <a:p>
            <a:pPr marL="640080" lvl="1" indent="-237744" fontAlgn="auto">
              <a:spcAft>
                <a:spcPts val="0"/>
              </a:spcAft>
              <a:buFont typeface="Verdana"/>
              <a:buChar char="◦"/>
              <a:defRPr/>
            </a:pPr>
            <a:endParaRPr lang="en-US" sz="3700" dirty="0" smtClean="0"/>
          </a:p>
        </p:txBody>
      </p:sp>
      <p:pic>
        <p:nvPicPr>
          <p:cNvPr id="112643"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4114800"/>
          </a:xfrm>
        </p:spPr>
        <p:txBody>
          <a:bodyPr>
            <a:normAutofit/>
          </a:bodyPr>
          <a:lstStyle/>
          <a:p>
            <a:pPr>
              <a:lnSpc>
                <a:spcPct val="70000"/>
              </a:lnSpc>
              <a:buFont typeface="Wingdings 2" pitchFamily="18" charset="2"/>
              <a:buNone/>
            </a:pPr>
            <a:r>
              <a:rPr lang="en-US" sz="2200" b="1" i="1" dirty="0" smtClean="0"/>
              <a:t>July 2012 – PILOT CHILDCARE FACILITIES GRANTS</a:t>
            </a:r>
            <a:endParaRPr lang="en-US" sz="2200" dirty="0" smtClean="0"/>
          </a:p>
          <a:p>
            <a:pPr>
              <a:lnSpc>
                <a:spcPct val="70000"/>
              </a:lnSpc>
              <a:buFont typeface="Arial" pitchFamily="34" charset="0"/>
              <a:buChar char="•"/>
            </a:pPr>
            <a:r>
              <a:rPr lang="en-US" sz="1500" dirty="0" smtClean="0">
                <a:solidFill>
                  <a:srgbClr val="000000"/>
                </a:solidFill>
                <a:latin typeface="Calibri" pitchFamily="34" charset="0"/>
              </a:rPr>
              <a:t>CITY OF CROSBY		</a:t>
            </a:r>
            <a:r>
              <a:rPr lang="en-US" sz="1500" dirty="0" err="1" smtClean="0">
                <a:solidFill>
                  <a:srgbClr val="000000"/>
                </a:solidFill>
                <a:latin typeface="Calibri" pitchFamily="34" charset="0"/>
              </a:rPr>
              <a:t>CROSBY</a:t>
            </a:r>
            <a:r>
              <a:rPr lang="en-US" sz="1500" dirty="0" smtClean="0">
                <a:solidFill>
                  <a:srgbClr val="000000"/>
                </a:solidFill>
                <a:latin typeface="Calibri" pitchFamily="34" charset="0"/>
              </a:rPr>
              <a:t> DAYCARE FACILITY FOR UP TO 18 CHILDREN	</a:t>
            </a:r>
            <a:r>
              <a:rPr lang="en-US" sz="1100" dirty="0" smtClean="0">
                <a:solidFill>
                  <a:srgbClr val="000000"/>
                </a:solidFill>
                <a:latin typeface="MS Sans Serif"/>
              </a:rPr>
              <a:t>$125,000	</a:t>
            </a:r>
          </a:p>
          <a:p>
            <a:pPr>
              <a:lnSpc>
                <a:spcPct val="70000"/>
              </a:lnSpc>
              <a:buFont typeface="Arial" pitchFamily="34" charset="0"/>
              <a:buChar char="•"/>
            </a:pPr>
            <a:r>
              <a:rPr lang="en-US" sz="1500" dirty="0" smtClean="0">
                <a:solidFill>
                  <a:srgbClr val="000000"/>
                </a:solidFill>
                <a:latin typeface="Calibri" pitchFamily="34" charset="0"/>
              </a:rPr>
              <a:t>CITY OF KILLDEER		DUNN COUNTY DAYCARE FOR UP TO 18 CHILDREN	</a:t>
            </a:r>
            <a:r>
              <a:rPr lang="en-US" sz="1100" dirty="0" smtClean="0">
                <a:solidFill>
                  <a:srgbClr val="000000"/>
                </a:solidFill>
                <a:latin typeface="MS Sans Serif"/>
              </a:rPr>
              <a:t>$125,000	</a:t>
            </a:r>
          </a:p>
          <a:p>
            <a:pPr>
              <a:lnSpc>
                <a:spcPct val="70000"/>
              </a:lnSpc>
              <a:buFont typeface="Arial" pitchFamily="34" charset="0"/>
              <a:buChar char="•"/>
            </a:pPr>
            <a:r>
              <a:rPr lang="en-US" sz="1500" dirty="0" smtClean="0">
                <a:solidFill>
                  <a:srgbClr val="000000"/>
                </a:solidFill>
                <a:latin typeface="Calibri" pitchFamily="34" charset="0"/>
              </a:rPr>
              <a:t>CITY OF WATFORD CITY	WOLF RUN VILLAGE CHILDCARE FACILITY		</a:t>
            </a:r>
            <a:r>
              <a:rPr lang="en-US" sz="1100" dirty="0" smtClean="0">
                <a:solidFill>
                  <a:srgbClr val="000000"/>
                </a:solidFill>
                <a:latin typeface="MS Sans Serif"/>
              </a:rPr>
              <a:t>$125,000</a:t>
            </a:r>
          </a:p>
          <a:p>
            <a:pPr>
              <a:lnSpc>
                <a:spcPct val="70000"/>
              </a:lnSpc>
              <a:buFont typeface="Wingdings 2" pitchFamily="18" charset="2"/>
              <a:buNone/>
            </a:pPr>
            <a:r>
              <a:rPr lang="en-US" sz="1100" dirty="0" smtClean="0">
                <a:solidFill>
                  <a:srgbClr val="000000"/>
                </a:solidFill>
                <a:latin typeface="MS Sans Serif"/>
              </a:rPr>
              <a:t>				</a:t>
            </a:r>
            <a:r>
              <a:rPr lang="en-US" sz="1500" dirty="0" smtClean="0">
                <a:solidFill>
                  <a:srgbClr val="000000"/>
                </a:solidFill>
                <a:latin typeface="Calibri" pitchFamily="34" charset="0"/>
              </a:rPr>
              <a:t>70 CHILDREN CAPACITY	</a:t>
            </a:r>
          </a:p>
          <a:p>
            <a:pPr>
              <a:lnSpc>
                <a:spcPct val="70000"/>
              </a:lnSpc>
              <a:buFont typeface="Arial" pitchFamily="34" charset="0"/>
              <a:buChar char="•"/>
            </a:pPr>
            <a:r>
              <a:rPr lang="en-US" sz="1500" dirty="0" smtClean="0">
                <a:solidFill>
                  <a:srgbClr val="000000"/>
                </a:solidFill>
                <a:latin typeface="Calibri" pitchFamily="34" charset="0"/>
              </a:rPr>
              <a:t>CITY OF WILLISTON	RECOMMEND AWARD OF $125,000, WILLISTON TO</a:t>
            </a:r>
            <a:r>
              <a:rPr lang="en-US" sz="1200" dirty="0" smtClean="0">
                <a:solidFill>
                  <a:srgbClr val="000000"/>
                </a:solidFill>
                <a:latin typeface="MS Sans Serif"/>
              </a:rPr>
              <a:t>		$125,000</a:t>
            </a:r>
          </a:p>
          <a:p>
            <a:pPr>
              <a:lnSpc>
                <a:spcPct val="70000"/>
              </a:lnSpc>
              <a:buFont typeface="Wingdings 2" pitchFamily="18" charset="2"/>
              <a:buNone/>
            </a:pPr>
            <a:r>
              <a:rPr lang="en-US" sz="1500" dirty="0" smtClean="0">
                <a:solidFill>
                  <a:srgbClr val="000000"/>
                </a:solidFill>
                <a:latin typeface="Calibri" pitchFamily="34" charset="0"/>
              </a:rPr>
              <a:t>				DECIDE FROM THEIR 10 APPLICATIONS WHERE TO </a:t>
            </a:r>
          </a:p>
          <a:p>
            <a:pPr>
              <a:lnSpc>
                <a:spcPct val="70000"/>
              </a:lnSpc>
              <a:buFont typeface="Wingdings 2" pitchFamily="18" charset="2"/>
              <a:buNone/>
            </a:pPr>
            <a:r>
              <a:rPr lang="en-US" sz="1500" dirty="0" smtClean="0">
                <a:solidFill>
                  <a:srgbClr val="000000"/>
                </a:solidFill>
                <a:latin typeface="Calibri" pitchFamily="34" charset="0"/>
              </a:rPr>
              <a:t>				AWARD WITHIN PROGRAM GUIDELINES</a:t>
            </a:r>
            <a:r>
              <a:rPr lang="en-US" sz="1100" dirty="0" smtClean="0">
                <a:solidFill>
                  <a:srgbClr val="000000"/>
                </a:solidFill>
                <a:latin typeface="MS Sans Serif"/>
              </a:rPr>
              <a:t>	</a:t>
            </a:r>
          </a:p>
          <a:p>
            <a:pPr>
              <a:lnSpc>
                <a:spcPct val="70000"/>
              </a:lnSpc>
              <a:buFont typeface="Arial" pitchFamily="34" charset="0"/>
              <a:buChar char="•"/>
            </a:pPr>
            <a:r>
              <a:rPr lang="en-US" sz="1500" dirty="0" err="1" smtClean="0">
                <a:solidFill>
                  <a:srgbClr val="000000"/>
                </a:solidFill>
                <a:latin typeface="Calibri" pitchFamily="34" charset="0"/>
              </a:rPr>
              <a:t>NESSON</a:t>
            </a:r>
            <a:r>
              <a:rPr lang="en-US" sz="1500" dirty="0" smtClean="0">
                <a:solidFill>
                  <a:srgbClr val="000000"/>
                </a:solidFill>
                <a:latin typeface="Calibri" pitchFamily="34" charset="0"/>
              </a:rPr>
              <a:t> </a:t>
            </a:r>
            <a:r>
              <a:rPr lang="en-US" sz="1500" dirty="0" err="1" smtClean="0">
                <a:solidFill>
                  <a:srgbClr val="000000"/>
                </a:solidFill>
                <a:latin typeface="Calibri" pitchFamily="34" charset="0"/>
              </a:rPr>
              <a:t>PSD</a:t>
            </a:r>
            <a:r>
              <a:rPr lang="en-US" sz="1500" dirty="0" smtClean="0">
                <a:solidFill>
                  <a:srgbClr val="000000"/>
                </a:solidFill>
                <a:latin typeface="Calibri" pitchFamily="34" charset="0"/>
              </a:rPr>
              <a:t> #2, RAY	REMODEL CURRENT KITCHEN FOR DAYCARE		</a:t>
            </a:r>
            <a:r>
              <a:rPr lang="en-US" sz="1100" dirty="0" smtClean="0">
                <a:solidFill>
                  <a:srgbClr val="000000"/>
                </a:solidFill>
                <a:latin typeface="MS Sans Serif"/>
              </a:rPr>
              <a:t>$125,000</a:t>
            </a:r>
          </a:p>
          <a:p>
            <a:pPr>
              <a:lnSpc>
                <a:spcPct val="70000"/>
              </a:lnSpc>
              <a:buFont typeface="Wingdings 2" pitchFamily="18" charset="2"/>
              <a:buNone/>
            </a:pPr>
            <a:r>
              <a:rPr lang="en-US" sz="1100" dirty="0" smtClean="0">
                <a:solidFill>
                  <a:srgbClr val="000000"/>
                </a:solidFill>
                <a:latin typeface="MS Sans Serif"/>
              </a:rPr>
              <a:t>				</a:t>
            </a:r>
            <a:r>
              <a:rPr lang="en-US" sz="1500" dirty="0" smtClean="0">
                <a:solidFill>
                  <a:srgbClr val="000000"/>
                </a:solidFill>
                <a:latin typeface="Calibri" pitchFamily="34" charset="0"/>
              </a:rPr>
              <a:t>WITHIN </a:t>
            </a:r>
            <a:r>
              <a:rPr lang="en-US" sz="1500" dirty="0" err="1" smtClean="0">
                <a:solidFill>
                  <a:srgbClr val="000000"/>
                </a:solidFill>
                <a:latin typeface="Calibri" pitchFamily="34" charset="0"/>
              </a:rPr>
              <a:t>NESSON</a:t>
            </a:r>
            <a:r>
              <a:rPr lang="en-US" sz="1500" dirty="0" smtClean="0">
                <a:solidFill>
                  <a:srgbClr val="000000"/>
                </a:solidFill>
                <a:latin typeface="Calibri" pitchFamily="34" charset="0"/>
              </a:rPr>
              <a:t> SCHOOL	</a:t>
            </a:r>
          </a:p>
          <a:p>
            <a:pPr>
              <a:lnSpc>
                <a:spcPct val="70000"/>
              </a:lnSpc>
              <a:buFont typeface="Wingdings 2" pitchFamily="18" charset="2"/>
              <a:buNone/>
            </a:pPr>
            <a:r>
              <a:rPr lang="en-US" sz="1500" dirty="0" smtClean="0">
                <a:solidFill>
                  <a:srgbClr val="000000"/>
                </a:solidFill>
                <a:latin typeface="Calibri" pitchFamily="34" charset="0"/>
              </a:rPr>
              <a:t>					</a:t>
            </a:r>
            <a:r>
              <a:rPr lang="en-US" sz="1100" dirty="0" smtClean="0">
                <a:solidFill>
                  <a:srgbClr val="000000"/>
                </a:solidFill>
                <a:latin typeface="MS Sans Serif"/>
              </a:rPr>
              <a:t>	</a:t>
            </a:r>
          </a:p>
          <a:p>
            <a:pPr>
              <a:lnSpc>
                <a:spcPct val="70000"/>
              </a:lnSpc>
              <a:buFont typeface="Wingdings 2" pitchFamily="18" charset="2"/>
              <a:buNone/>
            </a:pPr>
            <a:r>
              <a:rPr lang="en-US" sz="1500" dirty="0" smtClean="0">
                <a:solidFill>
                  <a:srgbClr val="000000"/>
                </a:solidFill>
                <a:latin typeface="Calibri" pitchFamily="34" charset="0"/>
              </a:rPr>
              <a:t>				</a:t>
            </a:r>
            <a:r>
              <a:rPr lang="en-US" sz="1500" b="1" dirty="0" smtClean="0">
                <a:solidFill>
                  <a:srgbClr val="000000"/>
                </a:solidFill>
                <a:latin typeface="Calibri" pitchFamily="34" charset="0"/>
              </a:rPr>
              <a:t>TOTAL  AWARDS	</a:t>
            </a:r>
            <a:r>
              <a:rPr lang="en-US" sz="1100" b="1" dirty="0" smtClean="0">
                <a:solidFill>
                  <a:srgbClr val="000000"/>
                </a:solidFill>
                <a:latin typeface="MS Sans Serif"/>
              </a:rPr>
              <a:t>		</a:t>
            </a:r>
            <a:r>
              <a:rPr lang="en-US" sz="1500" b="1" dirty="0" smtClean="0">
                <a:solidFill>
                  <a:srgbClr val="000000"/>
                </a:solidFill>
                <a:latin typeface="Calibri" pitchFamily="34" charset="0"/>
              </a:rPr>
              <a:t>	</a:t>
            </a:r>
            <a:r>
              <a:rPr lang="en-US" sz="1100" b="1" dirty="0" smtClean="0">
                <a:solidFill>
                  <a:srgbClr val="000000"/>
                </a:solidFill>
                <a:latin typeface="MS Sans Serif"/>
              </a:rPr>
              <a:t>$625,000	</a:t>
            </a: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029200"/>
          </a:xfrm>
        </p:spPr>
        <p:txBody>
          <a:bodyPr>
            <a:normAutofit/>
          </a:bodyPr>
          <a:lstStyle/>
          <a:p>
            <a:pPr>
              <a:lnSpc>
                <a:spcPct val="70000"/>
              </a:lnSpc>
              <a:buFont typeface="Wingdings 2" pitchFamily="18" charset="2"/>
              <a:buNone/>
            </a:pPr>
            <a:r>
              <a:rPr lang="en-US" sz="2200" b="1" i="1" dirty="0" smtClean="0"/>
              <a:t>SEPTEMBER 2012 – EMERGENCY SERVICES GRANTS</a:t>
            </a:r>
          </a:p>
          <a:p>
            <a:pPr>
              <a:lnSpc>
                <a:spcPct val="70000"/>
              </a:lnSpc>
              <a:buNone/>
            </a:pPr>
            <a:r>
              <a:rPr lang="en-US" sz="1300" b="1" dirty="0" smtClean="0">
                <a:latin typeface="Calibri" pitchFamily="34" charset="0"/>
                <a:cs typeface="Calibri" pitchFamily="34" charset="0"/>
              </a:rPr>
              <a:t>POLITICAL SUBDIVISION		County	          Project Title		             GRANT AWARD</a:t>
            </a:r>
            <a:endParaRPr lang="en-US" sz="1300" dirty="0" smtClean="0">
              <a:latin typeface="Calibri" pitchFamily="34" charset="0"/>
              <a:cs typeface="Calibri" pitchFamily="34" charset="0"/>
            </a:endParaRPr>
          </a:p>
          <a:p>
            <a:pPr>
              <a:lnSpc>
                <a:spcPct val="70000"/>
              </a:lnSpc>
              <a:buFont typeface="Arial" pitchFamily="34" charset="0"/>
              <a:buChar char="•"/>
            </a:pPr>
            <a:r>
              <a:rPr lang="en-US" sz="1300" dirty="0" smtClean="0">
                <a:latin typeface="Calibri" pitchFamily="34" charset="0"/>
                <a:cs typeface="Calibri" pitchFamily="34" charset="0"/>
              </a:rPr>
              <a:t>CITY OF MANDAN 		MORTON 	HAZMAT IQ TRAINING FOR AREA PUBLIC SAFETY STAFF $6,000 </a:t>
            </a:r>
          </a:p>
          <a:p>
            <a:pPr>
              <a:lnSpc>
                <a:spcPct val="70000"/>
              </a:lnSpc>
              <a:buFont typeface="Arial" pitchFamily="34" charset="0"/>
              <a:buChar char="•"/>
            </a:pPr>
            <a:r>
              <a:rPr lang="en-US" sz="1300" dirty="0" err="1" smtClean="0">
                <a:latin typeface="Calibri" pitchFamily="34" charset="0"/>
                <a:cs typeface="Calibri" pitchFamily="34" charset="0"/>
              </a:rPr>
              <a:t>PARSHALL</a:t>
            </a:r>
            <a:r>
              <a:rPr lang="en-US" sz="1300" dirty="0" smtClean="0">
                <a:latin typeface="Calibri" pitchFamily="34" charset="0"/>
                <a:cs typeface="Calibri" pitchFamily="34" charset="0"/>
              </a:rPr>
              <a:t> RURAL FIRE DISTRICT 	MOUNTRAIL 	TRUCK FOR </a:t>
            </a:r>
            <a:r>
              <a:rPr lang="en-US" sz="1300" dirty="0" err="1" smtClean="0">
                <a:latin typeface="Calibri" pitchFamily="34" charset="0"/>
                <a:cs typeface="Calibri" pitchFamily="34" charset="0"/>
              </a:rPr>
              <a:t>WILDLAND</a:t>
            </a:r>
            <a:r>
              <a:rPr lang="en-US" sz="1300" dirty="0" smtClean="0">
                <a:latin typeface="Calibri" pitchFamily="34" charset="0"/>
                <a:cs typeface="Calibri" pitchFamily="34" charset="0"/>
              </a:rPr>
              <a:t> FIRE FIGHTING 		$100,000 </a:t>
            </a:r>
          </a:p>
          <a:p>
            <a:pPr>
              <a:lnSpc>
                <a:spcPct val="70000"/>
              </a:lnSpc>
              <a:buFont typeface="Arial" pitchFamily="34" charset="0"/>
              <a:buChar char="•"/>
            </a:pPr>
            <a:r>
              <a:rPr lang="en-US" sz="1300" dirty="0" smtClean="0">
                <a:latin typeface="Calibri" pitchFamily="34" charset="0"/>
                <a:cs typeface="Calibri" pitchFamily="34" charset="0"/>
              </a:rPr>
              <a:t>CITY OF ARNEGARD 		MCKENZIE 	FORM JOINT POLICE DEPT WITH ALEXANDER	$100,000 </a:t>
            </a:r>
          </a:p>
          <a:p>
            <a:pPr>
              <a:lnSpc>
                <a:spcPct val="70000"/>
              </a:lnSpc>
              <a:buFont typeface="Arial" pitchFamily="34" charset="0"/>
              <a:buChar char="•"/>
            </a:pPr>
            <a:r>
              <a:rPr lang="en-US" sz="1300" dirty="0" err="1" smtClean="0">
                <a:latin typeface="Calibri" pitchFamily="34" charset="0"/>
                <a:cs typeface="Calibri" pitchFamily="34" charset="0"/>
              </a:rPr>
              <a:t>WESTHOPE</a:t>
            </a:r>
            <a:r>
              <a:rPr lang="en-US" sz="1300" dirty="0" smtClean="0">
                <a:latin typeface="Calibri" pitchFamily="34" charset="0"/>
                <a:cs typeface="Calibri" pitchFamily="34" charset="0"/>
              </a:rPr>
              <a:t> AMBULANCE SERVICE 	BOTTINEAU 	REPLACEMENT OF EXISTING AMBULANCE 	$90,000 </a:t>
            </a:r>
          </a:p>
          <a:p>
            <a:pPr>
              <a:lnSpc>
                <a:spcPct val="70000"/>
              </a:lnSpc>
              <a:buFont typeface="Arial" pitchFamily="34" charset="0"/>
              <a:buChar char="•"/>
            </a:pPr>
            <a:r>
              <a:rPr lang="en-US" sz="1300" dirty="0" err="1" smtClean="0">
                <a:latin typeface="Calibri" pitchFamily="34" charset="0"/>
                <a:cs typeface="Calibri" pitchFamily="34" charset="0"/>
              </a:rPr>
              <a:t>HALLIDAY</a:t>
            </a:r>
            <a:r>
              <a:rPr lang="en-US" sz="1300" dirty="0" smtClean="0">
                <a:latin typeface="Calibri" pitchFamily="34" charset="0"/>
                <a:cs typeface="Calibri" pitchFamily="34" charset="0"/>
              </a:rPr>
              <a:t> RURAL FIRE DISTRICT 	DUNN 	WATER TANKER TRUCK &amp; GRASS UNIT 		$97,770 </a:t>
            </a:r>
          </a:p>
          <a:p>
            <a:pPr>
              <a:lnSpc>
                <a:spcPct val="70000"/>
              </a:lnSpc>
              <a:buFont typeface="Arial" pitchFamily="34" charset="0"/>
              <a:buChar char="•"/>
            </a:pPr>
            <a:r>
              <a:rPr lang="en-US" sz="1300" dirty="0" smtClean="0">
                <a:latin typeface="Calibri" pitchFamily="34" charset="0"/>
                <a:cs typeface="Calibri" pitchFamily="34" charset="0"/>
              </a:rPr>
              <a:t>CITY OF MINOT 		WARD 	RELOCATION OF FIRE DEPT TRAINING GROUNDS 	$250,000 </a:t>
            </a:r>
          </a:p>
          <a:p>
            <a:pPr>
              <a:lnSpc>
                <a:spcPct val="70000"/>
              </a:lnSpc>
              <a:buFont typeface="Arial" pitchFamily="34" charset="0"/>
              <a:buChar char="•"/>
            </a:pPr>
            <a:r>
              <a:rPr lang="en-US" sz="1300" dirty="0" smtClean="0">
                <a:latin typeface="Calibri" pitchFamily="34" charset="0"/>
                <a:cs typeface="Calibri" pitchFamily="34" charset="0"/>
              </a:rPr>
              <a:t>DIVIDE COUNTY AMBULANCE	DIVIDE 	AMBULANCE REPLACEMENT PROJECT 		$90,351 </a:t>
            </a:r>
          </a:p>
          <a:p>
            <a:pPr>
              <a:lnSpc>
                <a:spcPct val="70000"/>
              </a:lnSpc>
              <a:buFont typeface="Arial" pitchFamily="34" charset="0"/>
              <a:buChar char="•"/>
            </a:pPr>
            <a:r>
              <a:rPr lang="en-US" sz="1300" dirty="0" smtClean="0">
                <a:latin typeface="Calibri" pitchFamily="34" charset="0"/>
                <a:cs typeface="Calibri" pitchFamily="34" charset="0"/>
              </a:rPr>
              <a:t>SHERWOOD RURAL FIRE DIST 	RENVILLE 	TURNOUT GEAR UPDATE 			$15,000 </a:t>
            </a:r>
          </a:p>
          <a:p>
            <a:pPr>
              <a:lnSpc>
                <a:spcPct val="70000"/>
              </a:lnSpc>
              <a:buFont typeface="Arial" pitchFamily="34" charset="0"/>
              <a:buChar char="•"/>
            </a:pPr>
            <a:r>
              <a:rPr lang="en-US" sz="1300" dirty="0" smtClean="0">
                <a:latin typeface="Calibri" pitchFamily="34" charset="0"/>
                <a:cs typeface="Calibri" pitchFamily="34" charset="0"/>
              </a:rPr>
              <a:t>CITY OF BEACH 		GOLDEN 	PURCHASE 25 SETS OF TURN OUT GEAR 		$28,000 </a:t>
            </a:r>
          </a:p>
          <a:p>
            <a:pPr>
              <a:lnSpc>
                <a:spcPct val="70000"/>
              </a:lnSpc>
              <a:buNone/>
            </a:pPr>
            <a:r>
              <a:rPr lang="en-US" sz="1300" dirty="0" smtClean="0">
                <a:latin typeface="Calibri" pitchFamily="34" charset="0"/>
                <a:cs typeface="Calibri" pitchFamily="34" charset="0"/>
              </a:rPr>
              <a:t>				 VALLEY</a:t>
            </a:r>
          </a:p>
          <a:p>
            <a:pPr>
              <a:lnSpc>
                <a:spcPct val="70000"/>
              </a:lnSpc>
              <a:buFont typeface="Arial" pitchFamily="34" charset="0"/>
              <a:buChar char="•"/>
            </a:pPr>
            <a:r>
              <a:rPr lang="en-US" sz="1300" dirty="0" smtClean="0">
                <a:latin typeface="Calibri" pitchFamily="34" charset="0"/>
                <a:cs typeface="Calibri" pitchFamily="34" charset="0"/>
              </a:rPr>
              <a:t>CITY OF BEACH 		GOLDEN	PURCHASE 12 </a:t>
            </a:r>
            <a:r>
              <a:rPr lang="en-US" sz="1300" dirty="0" err="1" smtClean="0">
                <a:latin typeface="Calibri" pitchFamily="34" charset="0"/>
                <a:cs typeface="Calibri" pitchFamily="34" charset="0"/>
              </a:rPr>
              <a:t>SCBA'S</a:t>
            </a:r>
            <a:r>
              <a:rPr lang="en-US" sz="1300" dirty="0" smtClean="0">
                <a:latin typeface="Calibri" pitchFamily="34" charset="0"/>
                <a:cs typeface="Calibri" pitchFamily="34" charset="0"/>
              </a:rPr>
              <a:t> &amp; THERMO IMAGE CAMERA 	$37,000 </a:t>
            </a:r>
          </a:p>
          <a:p>
            <a:pPr>
              <a:lnSpc>
                <a:spcPct val="70000"/>
              </a:lnSpc>
              <a:buNone/>
            </a:pPr>
            <a:r>
              <a:rPr lang="en-US" sz="1300" dirty="0" smtClean="0">
                <a:latin typeface="Calibri" pitchFamily="34" charset="0"/>
                <a:cs typeface="Calibri" pitchFamily="34" charset="0"/>
              </a:rPr>
              <a:t>				VALLEY</a:t>
            </a:r>
          </a:p>
          <a:p>
            <a:pPr>
              <a:lnSpc>
                <a:spcPct val="70000"/>
              </a:lnSpc>
              <a:buFont typeface="Arial" pitchFamily="34" charset="0"/>
              <a:buChar char="•"/>
            </a:pPr>
            <a:r>
              <a:rPr lang="en-US" sz="1300" dirty="0" smtClean="0">
                <a:latin typeface="Calibri" pitchFamily="34" charset="0"/>
                <a:cs typeface="Calibri" pitchFamily="34" charset="0"/>
              </a:rPr>
              <a:t>CITY OF DICKINSON 		STARK 	</a:t>
            </a:r>
            <a:r>
              <a:rPr lang="en-US" sz="1300" dirty="0" err="1" smtClean="0">
                <a:latin typeface="Calibri" pitchFamily="34" charset="0"/>
                <a:cs typeface="Calibri" pitchFamily="34" charset="0"/>
              </a:rPr>
              <a:t>LENCO</a:t>
            </a:r>
            <a:r>
              <a:rPr lang="en-US" sz="1300" dirty="0" smtClean="0">
                <a:latin typeface="Calibri" pitchFamily="34" charset="0"/>
                <a:cs typeface="Calibri" pitchFamily="34" charset="0"/>
              </a:rPr>
              <a:t> BEARCAT SPECIAL RESPONSE VEHICLE 	$100,000</a:t>
            </a:r>
          </a:p>
          <a:p>
            <a:pPr>
              <a:lnSpc>
                <a:spcPct val="70000"/>
              </a:lnSpc>
              <a:buFont typeface="Arial" pitchFamily="34" charset="0"/>
              <a:buChar char="•"/>
            </a:pPr>
            <a:r>
              <a:rPr lang="en-US" sz="1300" dirty="0" smtClean="0">
                <a:latin typeface="Calibri" pitchFamily="34" charset="0"/>
                <a:cs typeface="Calibri" pitchFamily="34" charset="0"/>
              </a:rPr>
              <a:t> KILLDEER AREA AMBULANCE DIST	DUNN 	CONSTRUCTION OF A NEW AMBULANCE HALL 	$14,869 </a:t>
            </a:r>
          </a:p>
          <a:p>
            <a:pPr>
              <a:lnSpc>
                <a:spcPct val="70000"/>
              </a:lnSpc>
              <a:buFont typeface="Arial" pitchFamily="34" charset="0"/>
              <a:buChar char="•"/>
            </a:pPr>
            <a:r>
              <a:rPr lang="en-US" sz="1300" dirty="0" smtClean="0">
                <a:latin typeface="Calibri" pitchFamily="34" charset="0"/>
                <a:cs typeface="Calibri" pitchFamily="34" charset="0"/>
              </a:rPr>
              <a:t>DUNN COUNTY 		DUNN 	EMERGENCY RESPONSE VEHICLES 		$40,309 </a:t>
            </a:r>
          </a:p>
          <a:p>
            <a:pPr>
              <a:lnSpc>
                <a:spcPct val="70000"/>
              </a:lnSpc>
              <a:buFont typeface="Arial" pitchFamily="34" charset="0"/>
              <a:buChar char="•"/>
            </a:pPr>
            <a:r>
              <a:rPr lang="en-US" sz="1300" dirty="0" smtClean="0">
                <a:latin typeface="Calibri" pitchFamily="34" charset="0"/>
                <a:cs typeface="Calibri" pitchFamily="34" charset="0"/>
              </a:rPr>
              <a:t>BILLINGS CO. RURAL FIRE PROTECT 	BILLINGS 	REPLACE PUMPER/FOAM TRUCK		$100,000 </a:t>
            </a:r>
          </a:p>
          <a:p>
            <a:pPr>
              <a:lnSpc>
                <a:spcPct val="70000"/>
              </a:lnSpc>
              <a:buFont typeface="Arial" pitchFamily="34" charset="0"/>
              <a:buChar char="•"/>
            </a:pPr>
            <a:r>
              <a:rPr lang="en-US" sz="1300" dirty="0" err="1" smtClean="0">
                <a:latin typeface="Calibri" pitchFamily="34" charset="0"/>
                <a:cs typeface="Calibri" pitchFamily="34" charset="0"/>
              </a:rPr>
              <a:t>PARSHALL</a:t>
            </a:r>
            <a:r>
              <a:rPr lang="en-US" sz="1300" dirty="0" smtClean="0">
                <a:latin typeface="Calibri" pitchFamily="34" charset="0"/>
                <a:cs typeface="Calibri" pitchFamily="34" charset="0"/>
              </a:rPr>
              <a:t> AMBULANCE DISTRICT 	MOUNTRAIL 	2012 AMBULANCE VEHICLE AND COT LIFTER 	$20,000 </a:t>
            </a:r>
          </a:p>
          <a:p>
            <a:pPr>
              <a:lnSpc>
                <a:spcPct val="70000"/>
              </a:lnSpc>
              <a:buFont typeface="Arial" pitchFamily="34" charset="0"/>
              <a:buChar char="•"/>
            </a:pPr>
            <a:r>
              <a:rPr lang="en-US" sz="1300" dirty="0" smtClean="0">
                <a:latin typeface="Calibri" pitchFamily="34" charset="0"/>
                <a:cs typeface="Calibri" pitchFamily="34" charset="0"/>
              </a:rPr>
              <a:t>GRENORA AMBULANCE DISTRICT 	WILLIAMS 	BUILDING/GROUNDS IMPROVEMENT 		$27,725</a:t>
            </a:r>
          </a:p>
          <a:p>
            <a:pPr>
              <a:lnSpc>
                <a:spcPct val="70000"/>
              </a:lnSpc>
              <a:buFont typeface="Arial" pitchFamily="34" charset="0"/>
              <a:buChar char="•"/>
            </a:pPr>
            <a:r>
              <a:rPr lang="en-US" sz="1300" dirty="0" smtClean="0">
                <a:latin typeface="Calibri" pitchFamily="34" charset="0"/>
                <a:cs typeface="Calibri" pitchFamily="34" charset="0"/>
              </a:rPr>
              <a:t>GRENORA AMBULANCE DISTRICT 	WILLIAMS	 PORTABLE RADIOS AND C-PAP		$9,740</a:t>
            </a:r>
          </a:p>
          <a:p>
            <a:pPr>
              <a:lnSpc>
                <a:spcPct val="70000"/>
              </a:lnSpc>
              <a:buFont typeface="Arial" pitchFamily="34" charset="0"/>
              <a:buChar char="•"/>
            </a:pPr>
            <a:r>
              <a:rPr lang="en-US" sz="1300" dirty="0" smtClean="0">
                <a:latin typeface="Calibri" pitchFamily="34" charset="0"/>
                <a:cs typeface="Calibri" pitchFamily="34" charset="0"/>
              </a:rPr>
              <a:t>RAY FIRE DISTRICT 		WILLIAMS 	NEW CRASH/RESCUE TRUCK 		$175,800 </a:t>
            </a:r>
          </a:p>
          <a:p>
            <a:pPr>
              <a:lnSpc>
                <a:spcPct val="70000"/>
              </a:lnSpc>
              <a:buFont typeface="Arial" pitchFamily="34" charset="0"/>
              <a:buChar char="•"/>
            </a:pPr>
            <a:r>
              <a:rPr lang="en-US" sz="1300" dirty="0" smtClean="0">
                <a:latin typeface="Calibri" pitchFamily="34" charset="0"/>
                <a:cs typeface="Calibri" pitchFamily="34" charset="0"/>
              </a:rPr>
              <a:t>MERCER COUNTY 		MERCER 	WESTERN MERCER COUNTY REPEATER IMPROVEMENT$6,845</a:t>
            </a:r>
            <a:endParaRPr lang="en-US" sz="1300" b="1" dirty="0" smtClean="0">
              <a:solidFill>
                <a:srgbClr val="000000"/>
              </a:solidFill>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029200"/>
          </a:xfrm>
        </p:spPr>
        <p:txBody>
          <a:bodyPr>
            <a:normAutofit/>
          </a:bodyPr>
          <a:lstStyle/>
          <a:p>
            <a:pPr>
              <a:lnSpc>
                <a:spcPct val="70000"/>
              </a:lnSpc>
              <a:buNone/>
            </a:pPr>
            <a:r>
              <a:rPr lang="en-US" sz="2200" b="1" i="1" dirty="0" smtClean="0"/>
              <a:t>SEPTEMBER 2012 – EMERGENCY SERVICES GRANTS</a:t>
            </a:r>
          </a:p>
          <a:p>
            <a:pPr>
              <a:lnSpc>
                <a:spcPct val="70000"/>
              </a:lnSpc>
              <a:buNone/>
            </a:pPr>
            <a:r>
              <a:rPr lang="en-US" sz="1300" b="1" dirty="0" smtClean="0">
                <a:latin typeface="Calibri" pitchFamily="34" charset="0"/>
                <a:cs typeface="Calibri" pitchFamily="34" charset="0"/>
              </a:rPr>
              <a:t>POLITICAL SUBDIVISION		County	          Project Title		             GRANT AWARD</a:t>
            </a:r>
            <a:endParaRPr lang="en-US" sz="1300" dirty="0" smtClean="0">
              <a:latin typeface="Calibri" pitchFamily="34" charset="0"/>
              <a:cs typeface="Calibri" pitchFamily="34" charset="0"/>
            </a:endParaRPr>
          </a:p>
          <a:p>
            <a:pPr>
              <a:lnSpc>
                <a:spcPct val="70000"/>
              </a:lnSpc>
              <a:buFont typeface="Arial" pitchFamily="34" charset="0"/>
              <a:buChar char="•"/>
            </a:pPr>
            <a:r>
              <a:rPr lang="en-US" sz="1300" dirty="0" smtClean="0">
                <a:latin typeface="Calibri" pitchFamily="34" charset="0"/>
                <a:cs typeface="Calibri" pitchFamily="34" charset="0"/>
              </a:rPr>
              <a:t>STARK COUNTY 		STARK 	EMERGENCY MANAGEMENT - PRINTER/SCANNER 	$17,725 </a:t>
            </a:r>
          </a:p>
          <a:p>
            <a:pPr>
              <a:lnSpc>
                <a:spcPct val="70000"/>
              </a:lnSpc>
              <a:buFont typeface="Arial" pitchFamily="34" charset="0"/>
              <a:buChar char="•"/>
            </a:pPr>
            <a:r>
              <a:rPr lang="en-US" sz="1300" dirty="0" smtClean="0">
                <a:latin typeface="Calibri" pitchFamily="34" charset="0"/>
                <a:cs typeface="Calibri" pitchFamily="34" charset="0"/>
              </a:rPr>
              <a:t>KENMARE RURAL FIRE PROTECT	WARD 	REPLACE QUICK RESPONSE TRUCK 		$35,000 </a:t>
            </a:r>
          </a:p>
          <a:p>
            <a:pPr>
              <a:lnSpc>
                <a:spcPct val="70000"/>
              </a:lnSpc>
              <a:buFont typeface="Arial" pitchFamily="34" charset="0"/>
              <a:buChar char="•"/>
            </a:pPr>
            <a:r>
              <a:rPr lang="en-US" sz="1300" dirty="0" smtClean="0">
                <a:latin typeface="Calibri" pitchFamily="34" charset="0"/>
                <a:cs typeface="Calibri" pitchFamily="34" charset="0"/>
              </a:rPr>
              <a:t>CITY OF NEW TOWN 		MOUNTRAIL 	RESCUE TRUCK / PERSONAL PROTECTIVE EQUIPMENT	$60,000 </a:t>
            </a:r>
          </a:p>
          <a:p>
            <a:pPr>
              <a:lnSpc>
                <a:spcPct val="70000"/>
              </a:lnSpc>
              <a:buFont typeface="Arial" pitchFamily="34" charset="0"/>
              <a:buChar char="•"/>
            </a:pPr>
            <a:r>
              <a:rPr lang="en-US" sz="1300" dirty="0" smtClean="0">
                <a:latin typeface="Calibri" pitchFamily="34" charset="0"/>
                <a:cs typeface="Calibri" pitchFamily="34" charset="0"/>
              </a:rPr>
              <a:t>LANSFORD FIRE DISTRICT 	BOTTINEAU 	BUNKER GEAR &amp; PAGERS 			$10,000 </a:t>
            </a:r>
          </a:p>
          <a:p>
            <a:pPr>
              <a:lnSpc>
                <a:spcPct val="70000"/>
              </a:lnSpc>
              <a:buFont typeface="Arial" pitchFamily="34" charset="0"/>
              <a:buChar char="•"/>
            </a:pPr>
            <a:r>
              <a:rPr lang="en-US" sz="1300" dirty="0" smtClean="0">
                <a:latin typeface="Calibri" pitchFamily="34" charset="0"/>
                <a:cs typeface="Calibri" pitchFamily="34" charset="0"/>
              </a:rPr>
              <a:t>STARK COUNTY 		STARK 	NEW AMBULANCE AND RADIOS/EQUIPMENT 	$72,750 </a:t>
            </a:r>
          </a:p>
          <a:p>
            <a:pPr>
              <a:lnSpc>
                <a:spcPct val="70000"/>
              </a:lnSpc>
              <a:buFont typeface="Arial" pitchFamily="34" charset="0"/>
              <a:buChar char="•"/>
            </a:pPr>
            <a:r>
              <a:rPr lang="en-US" sz="1300" dirty="0" smtClean="0">
                <a:latin typeface="Calibri" pitchFamily="34" charset="0"/>
                <a:cs typeface="Calibri" pitchFamily="34" charset="0"/>
              </a:rPr>
              <a:t>ALAMO RURAL FIRE DISTRICT 	WILLIAMS 	TRUCKS AND </a:t>
            </a:r>
            <a:r>
              <a:rPr lang="en-US" sz="1300" dirty="0" err="1" smtClean="0">
                <a:latin typeface="Calibri" pitchFamily="34" charset="0"/>
                <a:cs typeface="Calibri" pitchFamily="34" charset="0"/>
              </a:rPr>
              <a:t>FOAMERS</a:t>
            </a:r>
            <a:r>
              <a:rPr lang="en-US" sz="1300" dirty="0" smtClean="0">
                <a:latin typeface="Calibri" pitchFamily="34" charset="0"/>
                <a:cs typeface="Calibri" pitchFamily="34" charset="0"/>
              </a:rPr>
              <a:t> 			$60,000 </a:t>
            </a:r>
          </a:p>
          <a:p>
            <a:pPr>
              <a:lnSpc>
                <a:spcPct val="70000"/>
              </a:lnSpc>
              <a:buFont typeface="Arial" pitchFamily="34" charset="0"/>
              <a:buChar char="•"/>
            </a:pPr>
            <a:r>
              <a:rPr lang="en-US" sz="1300" dirty="0" smtClean="0">
                <a:latin typeface="Calibri" pitchFamily="34" charset="0"/>
                <a:cs typeface="Calibri" pitchFamily="34" charset="0"/>
              </a:rPr>
              <a:t>CITY OF STANLEY 		MOUNTRAIL 	PURCHASE OF </a:t>
            </a:r>
            <a:r>
              <a:rPr lang="en-US" sz="1300" dirty="0" err="1" smtClean="0">
                <a:latin typeface="Calibri" pitchFamily="34" charset="0"/>
                <a:cs typeface="Calibri" pitchFamily="34" charset="0"/>
              </a:rPr>
              <a:t>SCBA'S</a:t>
            </a:r>
            <a:r>
              <a:rPr lang="en-US" sz="1300" dirty="0" smtClean="0">
                <a:latin typeface="Calibri" pitchFamily="34" charset="0"/>
                <a:cs typeface="Calibri" pitchFamily="34" charset="0"/>
              </a:rPr>
              <a:t> AND NOZZLES		$21,000 </a:t>
            </a:r>
          </a:p>
          <a:p>
            <a:pPr>
              <a:lnSpc>
                <a:spcPct val="70000"/>
              </a:lnSpc>
              <a:buFont typeface="Arial" pitchFamily="34" charset="0"/>
              <a:buChar char="•"/>
            </a:pPr>
            <a:r>
              <a:rPr lang="en-US" sz="1300" dirty="0" smtClean="0">
                <a:latin typeface="Calibri" pitchFamily="34" charset="0"/>
                <a:cs typeface="Calibri" pitchFamily="34" charset="0"/>
              </a:rPr>
              <a:t>CITY OF POWERS LAKE 	BURKE 	POLICE-</a:t>
            </a:r>
            <a:r>
              <a:rPr lang="fr-FR" sz="1300" dirty="0" smtClean="0">
                <a:latin typeface="Calibri" pitchFamily="34" charset="0"/>
                <a:cs typeface="Calibri" pitchFamily="34" charset="0"/>
              </a:rPr>
              <a:t>COMMUNICATIONS EQUIPMENT, IN-CAR-PC</a:t>
            </a:r>
            <a:r>
              <a:rPr lang="en-US" sz="1300" dirty="0" smtClean="0">
                <a:latin typeface="Calibri" pitchFamily="34" charset="0"/>
                <a:cs typeface="Calibri" pitchFamily="34" charset="0"/>
              </a:rPr>
              <a:t>	$55,670 </a:t>
            </a:r>
          </a:p>
          <a:p>
            <a:pPr>
              <a:lnSpc>
                <a:spcPct val="70000"/>
              </a:lnSpc>
              <a:buFont typeface="Arial" pitchFamily="34" charset="0"/>
              <a:buChar char="•"/>
            </a:pPr>
            <a:r>
              <a:rPr lang="en-US" sz="1300" dirty="0" smtClean="0">
                <a:latin typeface="Calibri" pitchFamily="34" charset="0"/>
                <a:cs typeface="Calibri" pitchFamily="34" charset="0"/>
              </a:rPr>
              <a:t>ALEXANDER RURAL FIRE DISTRICT 	MCKENZIE 	PERSONAL PROTECTION GEAR 		$15,000 </a:t>
            </a:r>
          </a:p>
          <a:p>
            <a:pPr>
              <a:lnSpc>
                <a:spcPct val="70000"/>
              </a:lnSpc>
              <a:buFont typeface="Arial" pitchFamily="34" charset="0"/>
              <a:buChar char="•"/>
            </a:pPr>
            <a:r>
              <a:rPr lang="en-US" sz="1300" dirty="0" smtClean="0">
                <a:latin typeface="Calibri" pitchFamily="34" charset="0"/>
                <a:cs typeface="Calibri" pitchFamily="34" charset="0"/>
              </a:rPr>
              <a:t>ALEXANDER RURAL FIRE DISTRICT 	MCKENZIE 	TANKER TRUCK 			$35,000 </a:t>
            </a:r>
          </a:p>
          <a:p>
            <a:pPr>
              <a:lnSpc>
                <a:spcPct val="70000"/>
              </a:lnSpc>
              <a:buFont typeface="Arial" pitchFamily="34" charset="0"/>
              <a:buChar char="•"/>
            </a:pPr>
            <a:r>
              <a:rPr lang="en-US" sz="1300" dirty="0" smtClean="0">
                <a:latin typeface="Calibri" pitchFamily="34" charset="0"/>
                <a:cs typeface="Calibri" pitchFamily="34" charset="0"/>
              </a:rPr>
              <a:t>CITY OF BELFIELD 		STARK 	AMBULANCE - 12-LEAD CARDIAC MONITOR 	$26,000 </a:t>
            </a:r>
          </a:p>
          <a:p>
            <a:pPr>
              <a:lnSpc>
                <a:spcPct val="70000"/>
              </a:lnSpc>
              <a:buFont typeface="Arial" pitchFamily="34" charset="0"/>
              <a:buChar char="•"/>
            </a:pPr>
            <a:r>
              <a:rPr lang="en-US" sz="1300" dirty="0" smtClean="0">
                <a:latin typeface="Calibri" pitchFamily="34" charset="0"/>
                <a:cs typeface="Calibri" pitchFamily="34" charset="0"/>
              </a:rPr>
              <a:t>CITY OF BELFIELD 		STARK 	AMBULANCE - RAD57 CARBON MONOXIDE MONITOR	$11,520 </a:t>
            </a:r>
          </a:p>
          <a:p>
            <a:pPr>
              <a:lnSpc>
                <a:spcPct val="70000"/>
              </a:lnSpc>
              <a:buFont typeface="Arial" pitchFamily="34" charset="0"/>
              <a:buChar char="•"/>
            </a:pPr>
            <a:r>
              <a:rPr lang="en-US" sz="1300" dirty="0" smtClean="0">
                <a:latin typeface="Calibri" pitchFamily="34" charset="0"/>
                <a:cs typeface="Calibri" pitchFamily="34" charset="0"/>
              </a:rPr>
              <a:t>RENVILLE COUNTY RURAL 	RENVILLE 	ASSIST IN THE PURCHASE IF AN AMBULANCE FOR THE $50,000 </a:t>
            </a:r>
          </a:p>
          <a:p>
            <a:pPr>
              <a:lnSpc>
                <a:spcPct val="70000"/>
              </a:lnSpc>
              <a:buNone/>
            </a:pPr>
            <a:r>
              <a:rPr lang="en-US" sz="1300" dirty="0" smtClean="0">
                <a:latin typeface="Calibri" pitchFamily="34" charset="0"/>
                <a:cs typeface="Calibri" pitchFamily="34" charset="0"/>
              </a:rPr>
              <a:t>	AMBULANCE DISTRICT 		 MOHALL AMBULANCE SERVICE </a:t>
            </a:r>
          </a:p>
          <a:p>
            <a:pPr>
              <a:lnSpc>
                <a:spcPct val="70000"/>
              </a:lnSpc>
              <a:buFont typeface="Arial" pitchFamily="34" charset="0"/>
              <a:buChar char="•"/>
            </a:pPr>
            <a:r>
              <a:rPr lang="en-US" sz="1300" dirty="0" smtClean="0">
                <a:latin typeface="Calibri" pitchFamily="34" charset="0"/>
                <a:cs typeface="Calibri" pitchFamily="34" charset="0"/>
              </a:rPr>
              <a:t>RAY AMBULANCE DISTRICT 	WILLIAMS 	12 LEAD </a:t>
            </a:r>
            <a:r>
              <a:rPr lang="en-US" sz="1300" dirty="0" err="1" smtClean="0">
                <a:latin typeface="Calibri" pitchFamily="34" charset="0"/>
                <a:cs typeface="Calibri" pitchFamily="34" charset="0"/>
              </a:rPr>
              <a:t>AED</a:t>
            </a:r>
            <a:r>
              <a:rPr lang="en-US" sz="1300" dirty="0" smtClean="0">
                <a:latin typeface="Calibri" pitchFamily="34" charset="0"/>
                <a:cs typeface="Calibri" pitchFamily="34" charset="0"/>
              </a:rPr>
              <a:t> 				$24,685 </a:t>
            </a:r>
          </a:p>
          <a:p>
            <a:pPr>
              <a:lnSpc>
                <a:spcPct val="70000"/>
              </a:lnSpc>
              <a:buFont typeface="Arial" pitchFamily="34" charset="0"/>
              <a:buChar char="•"/>
            </a:pPr>
            <a:r>
              <a:rPr lang="en-US" sz="1300" dirty="0" smtClean="0">
                <a:latin typeface="Calibri" pitchFamily="34" charset="0"/>
                <a:cs typeface="Calibri" pitchFamily="34" charset="0"/>
              </a:rPr>
              <a:t>RAY AMBULANCE DISTRICT 	WILLIAMS 	P-25 PORTABLE RADIOS 			$12,000 </a:t>
            </a:r>
          </a:p>
          <a:p>
            <a:pPr>
              <a:lnSpc>
                <a:spcPct val="70000"/>
              </a:lnSpc>
              <a:buFont typeface="Arial" pitchFamily="34" charset="0"/>
              <a:buChar char="•"/>
            </a:pPr>
            <a:r>
              <a:rPr lang="en-US" sz="1300" dirty="0" err="1" smtClean="0">
                <a:latin typeface="Calibri" pitchFamily="34" charset="0"/>
                <a:cs typeface="Calibri" pitchFamily="34" charset="0"/>
              </a:rPr>
              <a:t>MARMARTH</a:t>
            </a:r>
            <a:r>
              <a:rPr lang="en-US" sz="1300" dirty="0" smtClean="0">
                <a:latin typeface="Calibri" pitchFamily="34" charset="0"/>
                <a:cs typeface="Calibri" pitchFamily="34" charset="0"/>
              </a:rPr>
              <a:t> AMBULANCE SERVICE 	SLOPE 	LAPTOPS FOR STUDENTS 			$2,845 </a:t>
            </a:r>
          </a:p>
          <a:p>
            <a:pPr>
              <a:lnSpc>
                <a:spcPct val="70000"/>
              </a:lnSpc>
              <a:buFont typeface="Arial" pitchFamily="34" charset="0"/>
              <a:buChar char="•"/>
            </a:pPr>
            <a:r>
              <a:rPr lang="en-US" sz="1300" dirty="0" err="1" smtClean="0">
                <a:latin typeface="Calibri" pitchFamily="34" charset="0"/>
                <a:cs typeface="Calibri" pitchFamily="34" charset="0"/>
              </a:rPr>
              <a:t>MARMARTH</a:t>
            </a:r>
            <a:r>
              <a:rPr lang="en-US" sz="1300" dirty="0" smtClean="0">
                <a:latin typeface="Calibri" pitchFamily="34" charset="0"/>
                <a:cs typeface="Calibri" pitchFamily="34" charset="0"/>
              </a:rPr>
              <a:t> AMBULANCE SERVICE	SLOPE	OFFICE COMPUTER 			$2,850 </a:t>
            </a:r>
          </a:p>
          <a:p>
            <a:pPr>
              <a:lnSpc>
                <a:spcPct val="70000"/>
              </a:lnSpc>
              <a:buFont typeface="Arial" pitchFamily="34" charset="0"/>
              <a:buChar char="•"/>
            </a:pPr>
            <a:r>
              <a:rPr lang="en-US" sz="1300" dirty="0" smtClean="0">
                <a:latin typeface="Calibri" pitchFamily="34" charset="0"/>
                <a:cs typeface="Calibri" pitchFamily="34" charset="0"/>
              </a:rPr>
              <a:t>DICKINSON RURAL FIRE DISTRICT 	STARK 	PERSONAL PROTECTIVE EQUIPMENT, 32 FIREFIGHTERS	$55,000</a:t>
            </a:r>
          </a:p>
          <a:p>
            <a:pPr>
              <a:lnSpc>
                <a:spcPct val="70000"/>
              </a:lnSpc>
              <a:buFont typeface="Arial" pitchFamily="34" charset="0"/>
              <a:buChar char="•"/>
            </a:pPr>
            <a:r>
              <a:rPr lang="en-US" sz="1300" dirty="0" smtClean="0">
                <a:latin typeface="Calibri" pitchFamily="34" charset="0"/>
                <a:cs typeface="Calibri" pitchFamily="34" charset="0"/>
              </a:rPr>
              <a:t>MCKENZIE </a:t>
            </a:r>
            <a:r>
              <a:rPr lang="en-US" sz="1300" dirty="0" err="1" smtClean="0">
                <a:latin typeface="Calibri" pitchFamily="34" charset="0"/>
                <a:cs typeface="Calibri" pitchFamily="34" charset="0"/>
              </a:rPr>
              <a:t>CNTY</a:t>
            </a:r>
            <a:r>
              <a:rPr lang="en-US" sz="1300" dirty="0" smtClean="0">
                <a:latin typeface="Calibri" pitchFamily="34" charset="0"/>
                <a:cs typeface="Calibri" pitchFamily="34" charset="0"/>
              </a:rPr>
              <a:t> RURAL FIRE PROT.	MCKENZIE 	UPDATE </a:t>
            </a:r>
            <a:r>
              <a:rPr lang="en-US" sz="1300" dirty="0" err="1" smtClean="0">
                <a:latin typeface="Calibri" pitchFamily="34" charset="0"/>
                <a:cs typeface="Calibri" pitchFamily="34" charset="0"/>
              </a:rPr>
              <a:t>SCBA'S</a:t>
            </a:r>
            <a:r>
              <a:rPr lang="en-US" sz="1300" dirty="0" smtClean="0">
                <a:latin typeface="Calibri" pitchFamily="34" charset="0"/>
                <a:cs typeface="Calibri" pitchFamily="34" charset="0"/>
              </a:rPr>
              <a:t> 			$35,500</a:t>
            </a:r>
          </a:p>
          <a:p>
            <a:pPr>
              <a:lnSpc>
                <a:spcPct val="70000"/>
              </a:lnSpc>
              <a:buFont typeface="Arial" pitchFamily="34" charset="0"/>
              <a:buChar char="•"/>
            </a:pPr>
            <a:r>
              <a:rPr lang="en-US" sz="1300" dirty="0" err="1" smtClean="0">
                <a:latin typeface="Calibri" pitchFamily="34" charset="0"/>
                <a:cs typeface="Calibri" pitchFamily="34" charset="0"/>
              </a:rPr>
              <a:t>MAXBASS</a:t>
            </a:r>
            <a:r>
              <a:rPr lang="en-US" sz="1300" dirty="0" smtClean="0">
                <a:latin typeface="Calibri" pitchFamily="34" charset="0"/>
                <a:cs typeface="Calibri" pitchFamily="34" charset="0"/>
              </a:rPr>
              <a:t> RURAL FIRE DEPT	BOTTINEAU 	PICKUP REPLACEMENT 			$64,485</a:t>
            </a:r>
            <a:endParaRPr lang="en-US" sz="1300" b="1" dirty="0" smtClean="0">
              <a:solidFill>
                <a:srgbClr val="000000"/>
              </a:solidFill>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SEPTEMBER 2012 – EMERGENCY SERVICES GRANTS</a:t>
            </a:r>
          </a:p>
          <a:p>
            <a:pPr>
              <a:lnSpc>
                <a:spcPct val="70000"/>
              </a:lnSpc>
              <a:buNone/>
            </a:pPr>
            <a:r>
              <a:rPr lang="en-US" sz="1300" b="1" dirty="0" smtClean="0">
                <a:latin typeface="Calibri" pitchFamily="34" charset="0"/>
                <a:cs typeface="Calibri" pitchFamily="34" charset="0"/>
              </a:rPr>
              <a:t>POLITICAL SUBDIVISION		County	          Project Title		             GRANT AWARD</a:t>
            </a:r>
            <a:endParaRPr lang="en-US" sz="1300" dirty="0" smtClean="0">
              <a:latin typeface="Calibri" pitchFamily="34" charset="0"/>
              <a:cs typeface="Calibri" pitchFamily="34" charset="0"/>
            </a:endParaRPr>
          </a:p>
          <a:p>
            <a:pPr>
              <a:lnSpc>
                <a:spcPct val="70000"/>
              </a:lnSpc>
              <a:buFont typeface="Arial" pitchFamily="34" charset="0"/>
              <a:buChar char="•"/>
            </a:pPr>
            <a:r>
              <a:rPr lang="en-US" sz="1300" dirty="0" smtClean="0">
                <a:latin typeface="Calibri" pitchFamily="34" charset="0"/>
                <a:cs typeface="Calibri" pitchFamily="34" charset="0"/>
              </a:rPr>
              <a:t>CITY OF TIOGA 		WILLIAMS 	LADDER TRUCK 			$150,000 </a:t>
            </a:r>
          </a:p>
          <a:p>
            <a:pPr>
              <a:lnSpc>
                <a:spcPct val="70000"/>
              </a:lnSpc>
              <a:buFont typeface="Arial" pitchFamily="34" charset="0"/>
              <a:buChar char="•"/>
            </a:pPr>
            <a:r>
              <a:rPr lang="en-US" sz="1300" dirty="0" smtClean="0">
                <a:latin typeface="Calibri" pitchFamily="34" charset="0"/>
                <a:cs typeface="Calibri" pitchFamily="34" charset="0"/>
              </a:rPr>
              <a:t>CITY OF BOWMAN 		</a:t>
            </a:r>
            <a:r>
              <a:rPr lang="en-US" sz="1300" dirty="0" err="1" smtClean="0">
                <a:latin typeface="Calibri" pitchFamily="34" charset="0"/>
                <a:cs typeface="Calibri" pitchFamily="34" charset="0"/>
              </a:rPr>
              <a:t>BOWMAN</a:t>
            </a:r>
            <a:r>
              <a:rPr lang="en-US" sz="1300" dirty="0" smtClean="0">
                <a:latin typeface="Calibri" pitchFamily="34" charset="0"/>
                <a:cs typeface="Calibri" pitchFamily="34" charset="0"/>
              </a:rPr>
              <a:t> 	CPR COMPRESSION MACHINE-BOWMAN AMBULANCE	$14,767 </a:t>
            </a:r>
          </a:p>
          <a:p>
            <a:pPr>
              <a:lnSpc>
                <a:spcPct val="70000"/>
              </a:lnSpc>
              <a:buFont typeface="Arial" pitchFamily="34" charset="0"/>
              <a:buChar char="•"/>
            </a:pPr>
            <a:r>
              <a:rPr lang="en-US" sz="1300" dirty="0" smtClean="0">
                <a:latin typeface="Calibri" pitchFamily="34" charset="0"/>
                <a:cs typeface="Calibri" pitchFamily="34" charset="0"/>
              </a:rPr>
              <a:t>POWERS LAKE RURAL FIRE DIST	BURKE 	PERSONAL PROTECTION EQUIPMENT AND	 $3,500 </a:t>
            </a:r>
          </a:p>
          <a:p>
            <a:pPr>
              <a:lnSpc>
                <a:spcPct val="70000"/>
              </a:lnSpc>
              <a:buNone/>
            </a:pPr>
            <a:r>
              <a:rPr lang="en-US" sz="1300" dirty="0" smtClean="0">
                <a:latin typeface="Calibri" pitchFamily="34" charset="0"/>
                <a:cs typeface="Calibri" pitchFamily="34" charset="0"/>
              </a:rPr>
              <a:t>					 GRASS UNIT WITH FOAM </a:t>
            </a:r>
          </a:p>
          <a:p>
            <a:pPr>
              <a:lnSpc>
                <a:spcPct val="70000"/>
              </a:lnSpc>
              <a:buFont typeface="Arial" pitchFamily="34" charset="0"/>
              <a:buChar char="•"/>
            </a:pPr>
            <a:r>
              <a:rPr lang="en-US" sz="1300" dirty="0" err="1" smtClean="0">
                <a:latin typeface="Calibri" pitchFamily="34" charset="0"/>
                <a:cs typeface="Calibri" pitchFamily="34" charset="0"/>
              </a:rPr>
              <a:t>AMIDON</a:t>
            </a:r>
            <a:r>
              <a:rPr lang="en-US" sz="1300" dirty="0" smtClean="0">
                <a:latin typeface="Calibri" pitchFamily="34" charset="0"/>
                <a:cs typeface="Calibri" pitchFamily="34" charset="0"/>
              </a:rPr>
              <a:t> RURAL FIRE DISTRICT 	SLOPE 	PALLET OF CLASS A FOAM 			$5,000 </a:t>
            </a:r>
          </a:p>
          <a:p>
            <a:pPr>
              <a:lnSpc>
                <a:spcPct val="70000"/>
              </a:lnSpc>
              <a:buFont typeface="Arial" pitchFamily="34" charset="0"/>
              <a:buChar char="•"/>
            </a:pPr>
            <a:r>
              <a:rPr lang="en-US" sz="1300" dirty="0" smtClean="0">
                <a:latin typeface="Calibri" pitchFamily="34" charset="0"/>
                <a:cs typeface="Calibri" pitchFamily="34" charset="0"/>
              </a:rPr>
              <a:t>WILLIAMS COUNTY 		WILLIAMS 	TWO RADIOS AND MOBILE PC FOR SHERIFF VEHICLES	$71,400 </a:t>
            </a:r>
          </a:p>
          <a:p>
            <a:pPr>
              <a:lnSpc>
                <a:spcPct val="70000"/>
              </a:lnSpc>
              <a:buFont typeface="Arial" pitchFamily="34" charset="0"/>
              <a:buChar char="•"/>
            </a:pPr>
            <a:r>
              <a:rPr lang="en-US" sz="1300" dirty="0" smtClean="0">
                <a:latin typeface="Calibri" pitchFamily="34" charset="0"/>
                <a:cs typeface="Calibri" pitchFamily="34" charset="0"/>
              </a:rPr>
              <a:t>CITY OF WILLISTON 		WILLIAMS 	FIRE EQUIPMENT – ½ TURN OUT GEAR/TRUCK	$125,500 </a:t>
            </a:r>
          </a:p>
          <a:p>
            <a:pPr>
              <a:lnSpc>
                <a:spcPct val="70000"/>
              </a:lnSpc>
              <a:buFont typeface="Arial" pitchFamily="34" charset="0"/>
              <a:buChar char="•"/>
            </a:pPr>
            <a:r>
              <a:rPr lang="en-US" sz="1300" dirty="0" smtClean="0">
                <a:latin typeface="Calibri" pitchFamily="34" charset="0"/>
                <a:cs typeface="Calibri" pitchFamily="34" charset="0"/>
              </a:rPr>
              <a:t>TRENTON TOWNSHIP 	WILLIAMS 	TRENTON RURAL FIRE DEPARTMENT BUILDING 		$50,000 </a:t>
            </a:r>
          </a:p>
          <a:p>
            <a:pPr>
              <a:lnSpc>
                <a:spcPct val="70000"/>
              </a:lnSpc>
              <a:buFont typeface="Arial" pitchFamily="34" charset="0"/>
              <a:buChar char="•"/>
            </a:pPr>
            <a:r>
              <a:rPr lang="en-US" sz="1300" dirty="0" smtClean="0">
                <a:latin typeface="Calibri" pitchFamily="34" charset="0"/>
                <a:cs typeface="Calibri" pitchFamily="34" charset="0"/>
              </a:rPr>
              <a:t>TRENTON TOWNSHIP 	WILLIAMS 	BUNKER GEAR 				$27,500 </a:t>
            </a:r>
          </a:p>
          <a:p>
            <a:pPr>
              <a:lnSpc>
                <a:spcPct val="70000"/>
              </a:lnSpc>
              <a:buFont typeface="Arial" pitchFamily="34" charset="0"/>
              <a:buChar char="•"/>
            </a:pPr>
            <a:r>
              <a:rPr lang="en-US" sz="1300" dirty="0" smtClean="0">
                <a:latin typeface="Calibri" pitchFamily="34" charset="0"/>
                <a:cs typeface="Calibri" pitchFamily="34" charset="0"/>
              </a:rPr>
              <a:t>CITY OF WATFORD CITY 	MCKENZIE 	FIRE DEPARTMENT - BUILDING CONSTRUCTION,	$500,000 </a:t>
            </a:r>
          </a:p>
          <a:p>
            <a:pPr>
              <a:lnSpc>
                <a:spcPct val="70000"/>
              </a:lnSpc>
              <a:buNone/>
            </a:pPr>
            <a:r>
              <a:rPr lang="en-US" sz="1300" dirty="0" smtClean="0">
                <a:latin typeface="Calibri" pitchFamily="34" charset="0"/>
                <a:cs typeface="Calibri" pitchFamily="34" charset="0"/>
              </a:rPr>
              <a:t>					 RENOVATION #1-2</a:t>
            </a:r>
          </a:p>
          <a:p>
            <a:pPr>
              <a:lnSpc>
                <a:spcPct val="70000"/>
              </a:lnSpc>
              <a:buFont typeface="Arial" pitchFamily="34" charset="0"/>
              <a:buChar char="•"/>
            </a:pPr>
            <a:r>
              <a:rPr lang="en-US" sz="1300" dirty="0" smtClean="0">
                <a:latin typeface="Calibri" pitchFamily="34" charset="0"/>
                <a:cs typeface="Calibri" pitchFamily="34" charset="0"/>
              </a:rPr>
              <a:t>CITY OF WATFORD CITY 	MCKENZIE 	AMBULANCE - BUILDING CONSTRUCTION / 	$200,000 </a:t>
            </a:r>
          </a:p>
          <a:p>
            <a:pPr>
              <a:lnSpc>
                <a:spcPct val="70000"/>
              </a:lnSpc>
              <a:buNone/>
            </a:pPr>
            <a:r>
              <a:rPr lang="en-US" sz="1300" dirty="0" smtClean="0">
                <a:latin typeface="Calibri" pitchFamily="34" charset="0"/>
                <a:cs typeface="Calibri" pitchFamily="34" charset="0"/>
              </a:rPr>
              <a:t>					RENOVATION AND VEHICLE </a:t>
            </a:r>
          </a:p>
          <a:p>
            <a:pPr>
              <a:lnSpc>
                <a:spcPct val="70000"/>
              </a:lnSpc>
              <a:buFont typeface="Arial" pitchFamily="34" charset="0"/>
              <a:buChar char="•"/>
            </a:pPr>
            <a:r>
              <a:rPr lang="en-US" sz="1300" dirty="0" smtClean="0">
                <a:latin typeface="Calibri" pitchFamily="34" charset="0"/>
                <a:cs typeface="Calibri" pitchFamily="34" charset="0"/>
              </a:rPr>
              <a:t>CITY OF WATFORD CITY 	MCKENZIE 	POLICE DEPARTMENT - POLICE VEHICLES 	$126,060 </a:t>
            </a:r>
          </a:p>
          <a:p>
            <a:pPr>
              <a:lnSpc>
                <a:spcPct val="70000"/>
              </a:lnSpc>
              <a:buFont typeface="Arial" pitchFamily="34" charset="0"/>
              <a:buChar char="•"/>
            </a:pPr>
            <a:r>
              <a:rPr lang="en-US" sz="1300" dirty="0" smtClean="0">
                <a:latin typeface="Calibri" pitchFamily="34" charset="0"/>
                <a:cs typeface="Calibri" pitchFamily="34" charset="0"/>
              </a:rPr>
              <a:t>UNITED RURAL AMBULANCE DIST	WARD 	POWER LIFT FOR OUR HYDRAULIC STRETCHER 	$20,000 </a:t>
            </a:r>
          </a:p>
          <a:p>
            <a:pPr>
              <a:lnSpc>
                <a:spcPct val="70000"/>
              </a:lnSpc>
              <a:buFont typeface="Arial" pitchFamily="34" charset="0"/>
              <a:buChar char="•"/>
            </a:pPr>
            <a:r>
              <a:rPr lang="en-US" sz="1300" dirty="0" smtClean="0">
                <a:latin typeface="Calibri" pitchFamily="34" charset="0"/>
                <a:cs typeface="Calibri" pitchFamily="34" charset="0"/>
              </a:rPr>
              <a:t>CITY OF SOUTH HEART 	STARK 	SOUTH HEART POLICE EQUIP FOR TEMP OFFICERS	$24,352 </a:t>
            </a:r>
          </a:p>
          <a:p>
            <a:pPr>
              <a:lnSpc>
                <a:spcPct val="70000"/>
              </a:lnSpc>
              <a:buFont typeface="Arial" pitchFamily="34" charset="0"/>
              <a:buChar char="•"/>
            </a:pPr>
            <a:r>
              <a:rPr lang="en-US" sz="1300" dirty="0" smtClean="0">
                <a:latin typeface="Calibri" pitchFamily="34" charset="0"/>
                <a:cs typeface="Calibri" pitchFamily="34" charset="0"/>
              </a:rPr>
              <a:t>GLENBURN RURAL FIRE DISTRICT 	RENVILLE 	RESCUE VEHICLE AND EQUIPMENT 		$40,000 </a:t>
            </a:r>
          </a:p>
          <a:p>
            <a:pPr>
              <a:lnSpc>
                <a:spcPct val="70000"/>
              </a:lnSpc>
              <a:buFont typeface="Arial" pitchFamily="34" charset="0"/>
              <a:buChar char="•"/>
            </a:pPr>
            <a:r>
              <a:rPr lang="en-US" sz="1300" dirty="0" smtClean="0">
                <a:latin typeface="Calibri" pitchFamily="34" charset="0"/>
                <a:cs typeface="Calibri" pitchFamily="34" charset="0"/>
              </a:rPr>
              <a:t>CITY OF STANLEY 		MOUNTRAIL 	NEW AMBULANCE PURCHASE 		$85,000 </a:t>
            </a:r>
          </a:p>
          <a:p>
            <a:pPr>
              <a:lnSpc>
                <a:spcPct val="70000"/>
              </a:lnSpc>
              <a:buFont typeface="Arial" pitchFamily="34" charset="0"/>
              <a:buChar char="•"/>
            </a:pPr>
            <a:r>
              <a:rPr lang="en-US" sz="1300" dirty="0" smtClean="0">
                <a:latin typeface="Calibri" pitchFamily="34" charset="0"/>
                <a:cs typeface="Calibri" pitchFamily="34" charset="0"/>
              </a:rPr>
              <a:t>CITY OF STANLEY 		MOUNTRAIL 	2 MORE POLICE OFFICER VEHICLES, EQUIPMENT	$100,000 </a:t>
            </a:r>
          </a:p>
          <a:p>
            <a:pPr>
              <a:lnSpc>
                <a:spcPct val="70000"/>
              </a:lnSpc>
              <a:buFont typeface="Arial" pitchFamily="34" charset="0"/>
              <a:buChar char="•"/>
            </a:pPr>
            <a:r>
              <a:rPr lang="en-US" sz="1300" dirty="0" smtClean="0">
                <a:latin typeface="Calibri" pitchFamily="34" charset="0"/>
                <a:cs typeface="Calibri" pitchFamily="34" charset="0"/>
              </a:rPr>
              <a:t>CITY OF NEW TOWN 		MOUNTRAIL 	REFURBISHED MODULAR OFFICE BUILDING FOR	$50,000 </a:t>
            </a:r>
          </a:p>
          <a:p>
            <a:pPr>
              <a:lnSpc>
                <a:spcPct val="70000"/>
              </a:lnSpc>
              <a:buNone/>
            </a:pPr>
            <a:r>
              <a:rPr lang="en-US" sz="1300" dirty="0" smtClean="0">
                <a:latin typeface="Calibri" pitchFamily="34" charset="0"/>
                <a:cs typeface="Calibri" pitchFamily="34" charset="0"/>
              </a:rPr>
              <a:t>					 NEW TOWN POLICE DEPARTMENT </a:t>
            </a:r>
          </a:p>
          <a:p>
            <a:pPr>
              <a:lnSpc>
                <a:spcPct val="70000"/>
              </a:lnSpc>
              <a:buFont typeface="Arial" pitchFamily="34" charset="0"/>
              <a:buChar char="•"/>
            </a:pPr>
            <a:r>
              <a:rPr lang="en-US" sz="1300" dirty="0" smtClean="0">
                <a:latin typeface="Calibri" pitchFamily="34" charset="0"/>
                <a:cs typeface="Calibri" pitchFamily="34" charset="0"/>
              </a:rPr>
              <a:t>CITY OF NEW TOWN 		MOUNTRAIL 	TWO NEW PATROL VEHICLES AND EQUIPMENT 	$50,000</a:t>
            </a:r>
            <a:endParaRPr lang="en-US" sz="1300" b="1" dirty="0" smtClean="0">
              <a:solidFill>
                <a:srgbClr val="000000"/>
              </a:solidFill>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SEPTEMBER 2012 – EMERGENCY SERVICES GRANTS</a:t>
            </a:r>
          </a:p>
          <a:p>
            <a:pPr>
              <a:lnSpc>
                <a:spcPct val="70000"/>
              </a:lnSpc>
              <a:buNone/>
            </a:pPr>
            <a:r>
              <a:rPr lang="en-US" sz="1300" b="1" dirty="0" smtClean="0">
                <a:latin typeface="Calibri" pitchFamily="34" charset="0"/>
                <a:cs typeface="Calibri" pitchFamily="34" charset="0"/>
              </a:rPr>
              <a:t>POLITICAL SUBDIVISION		County	          Project Title		             GRANT AWARD</a:t>
            </a:r>
            <a:endParaRPr lang="en-US" sz="1300" dirty="0" smtClean="0">
              <a:latin typeface="Calibri" pitchFamily="34" charset="0"/>
              <a:cs typeface="Calibri" pitchFamily="34" charset="0"/>
            </a:endParaRPr>
          </a:p>
          <a:p>
            <a:pPr>
              <a:lnSpc>
                <a:spcPct val="70000"/>
              </a:lnSpc>
              <a:buFont typeface="Arial" pitchFamily="34" charset="0"/>
              <a:buChar char="•"/>
            </a:pPr>
            <a:r>
              <a:rPr lang="en-US" sz="1300" dirty="0" smtClean="0">
                <a:latin typeface="Calibri" pitchFamily="34" charset="0"/>
                <a:cs typeface="Calibri" pitchFamily="34" charset="0"/>
              </a:rPr>
              <a:t>KILLDEER AREA AMBULANCE DIST	DUNN 	REPLACE A 1995 AMBULANCE WITH 2012 MODEL	$67,166 </a:t>
            </a:r>
          </a:p>
          <a:p>
            <a:pPr>
              <a:lnSpc>
                <a:spcPct val="70000"/>
              </a:lnSpc>
              <a:buFont typeface="Arial" pitchFamily="34" charset="0"/>
              <a:buChar char="•"/>
            </a:pPr>
            <a:r>
              <a:rPr lang="en-US" sz="1300" dirty="0" smtClean="0">
                <a:latin typeface="Calibri" pitchFamily="34" charset="0"/>
                <a:cs typeface="Calibri" pitchFamily="34" charset="0"/>
              </a:rPr>
              <a:t>STANLEY RURAL FIRE DISTRICT 	MOUNTRAIL 	FIRE PROTECTION-TRUCK &amp; ½ </a:t>
            </a:r>
            <a:r>
              <a:rPr lang="en-US" sz="1300" dirty="0" err="1" smtClean="0">
                <a:latin typeface="Calibri" pitchFamily="34" charset="0"/>
                <a:cs typeface="Calibri" pitchFamily="34" charset="0"/>
              </a:rPr>
              <a:t>SCBA’S</a:t>
            </a:r>
            <a:r>
              <a:rPr lang="en-US" sz="1300" dirty="0" smtClean="0">
                <a:latin typeface="Calibri" pitchFamily="34" charset="0"/>
                <a:cs typeface="Calibri" pitchFamily="34" charset="0"/>
              </a:rPr>
              <a:t>		$103,000 </a:t>
            </a:r>
          </a:p>
          <a:p>
            <a:pPr>
              <a:lnSpc>
                <a:spcPct val="70000"/>
              </a:lnSpc>
              <a:buFont typeface="Arial" pitchFamily="34" charset="0"/>
              <a:buChar char="•"/>
            </a:pPr>
            <a:r>
              <a:rPr lang="en-US" sz="1300" dirty="0" smtClean="0">
                <a:latin typeface="Calibri" pitchFamily="34" charset="0"/>
                <a:cs typeface="Calibri" pitchFamily="34" charset="0"/>
              </a:rPr>
              <a:t>VELVA AMBULANCE 		MCHENRY 	UPDATING COMMUNICATIONS EQUIPMENT	$6,250 </a:t>
            </a:r>
          </a:p>
          <a:p>
            <a:pPr>
              <a:lnSpc>
                <a:spcPct val="70000"/>
              </a:lnSpc>
              <a:buFont typeface="Arial" pitchFamily="34" charset="0"/>
              <a:buChar char="•"/>
            </a:pPr>
            <a:r>
              <a:rPr lang="en-US" sz="1300" dirty="0" err="1" smtClean="0">
                <a:latin typeface="Calibri" pitchFamily="34" charset="0"/>
                <a:cs typeface="Calibri" pitchFamily="34" charset="0"/>
              </a:rPr>
              <a:t>CARPIO</a:t>
            </a:r>
            <a:r>
              <a:rPr lang="en-US" sz="1300" dirty="0" smtClean="0">
                <a:latin typeface="Calibri" pitchFamily="34" charset="0"/>
                <a:cs typeface="Calibri" pitchFamily="34" charset="0"/>
              </a:rPr>
              <a:t> RURAL FIRE DISTRICT 	WARD 	½ TURN OUT GEAR FOR NEWEST RECRUITS 	$5,513 </a:t>
            </a:r>
          </a:p>
          <a:p>
            <a:pPr>
              <a:lnSpc>
                <a:spcPct val="70000"/>
              </a:lnSpc>
              <a:buFont typeface="Arial" pitchFamily="34" charset="0"/>
              <a:buChar char="•"/>
            </a:pPr>
            <a:r>
              <a:rPr lang="en-US" sz="1300" dirty="0" smtClean="0">
                <a:latin typeface="Calibri" pitchFamily="34" charset="0"/>
                <a:cs typeface="Calibri" pitchFamily="34" charset="0"/>
              </a:rPr>
              <a:t>FORTUNA RURAL FIRE DISTRICT 	DIVIDE 	INFRARED IMAGING CAMERA 		$4,000 </a:t>
            </a:r>
          </a:p>
          <a:p>
            <a:pPr>
              <a:lnSpc>
                <a:spcPct val="70000"/>
              </a:lnSpc>
              <a:buFont typeface="Arial" pitchFamily="34" charset="0"/>
              <a:buChar char="•"/>
            </a:pPr>
            <a:r>
              <a:rPr lang="en-US" sz="1300" dirty="0" err="1" smtClean="0">
                <a:latin typeface="Calibri" pitchFamily="34" charset="0"/>
                <a:cs typeface="Calibri" pitchFamily="34" charset="0"/>
              </a:rPr>
              <a:t>MARMARTH</a:t>
            </a:r>
            <a:r>
              <a:rPr lang="en-US" sz="1300" dirty="0" smtClean="0">
                <a:latin typeface="Calibri" pitchFamily="34" charset="0"/>
                <a:cs typeface="Calibri" pitchFamily="34" charset="0"/>
              </a:rPr>
              <a:t> RURAL FIRE DISTRICT 	SLOPE 	PURCHASING PERSONAL PROTECTIVE EQUIPMENT 	$23,553 </a:t>
            </a:r>
          </a:p>
          <a:p>
            <a:pPr>
              <a:lnSpc>
                <a:spcPct val="70000"/>
              </a:lnSpc>
              <a:buFont typeface="Arial" pitchFamily="34" charset="0"/>
              <a:buChar char="•"/>
            </a:pPr>
            <a:r>
              <a:rPr lang="en-US" sz="1300" dirty="0" smtClean="0">
                <a:latin typeface="Calibri" pitchFamily="34" charset="0"/>
                <a:cs typeface="Calibri" pitchFamily="34" charset="0"/>
              </a:rPr>
              <a:t>WILLISTON RURAL FIRE DISTRICT 	WILLIAMS 	GRASS TRUCK 			$95,000 </a:t>
            </a:r>
          </a:p>
          <a:p>
            <a:pPr>
              <a:lnSpc>
                <a:spcPct val="70000"/>
              </a:lnSpc>
              <a:buFont typeface="Arial" pitchFamily="34" charset="0"/>
              <a:buChar char="•"/>
            </a:pPr>
            <a:r>
              <a:rPr lang="en-US" sz="1300" dirty="0" smtClean="0">
                <a:latin typeface="Calibri" pitchFamily="34" charset="0"/>
                <a:cs typeface="Calibri" pitchFamily="34" charset="0"/>
              </a:rPr>
              <a:t>WILLISTON RURAL FIRE DISTRICT 	WILLIAMS 	</a:t>
            </a:r>
            <a:r>
              <a:rPr lang="en-US" sz="1300" dirty="0" err="1" smtClean="0">
                <a:latin typeface="Calibri" pitchFamily="34" charset="0"/>
                <a:cs typeface="Calibri" pitchFamily="34" charset="0"/>
              </a:rPr>
              <a:t>SCBA'S</a:t>
            </a:r>
            <a:r>
              <a:rPr lang="en-US" sz="1300" dirty="0" smtClean="0">
                <a:latin typeface="Calibri" pitchFamily="34" charset="0"/>
                <a:cs typeface="Calibri" pitchFamily="34" charset="0"/>
              </a:rPr>
              <a:t> (AIR MASKS) 			$16,000 </a:t>
            </a:r>
          </a:p>
          <a:p>
            <a:pPr>
              <a:lnSpc>
                <a:spcPct val="70000"/>
              </a:lnSpc>
              <a:buFont typeface="Arial" pitchFamily="34" charset="0"/>
              <a:buChar char="•"/>
            </a:pPr>
            <a:r>
              <a:rPr lang="en-US" sz="1300" dirty="0" smtClean="0">
                <a:latin typeface="Calibri" pitchFamily="34" charset="0"/>
                <a:cs typeface="Calibri" pitchFamily="34" charset="0"/>
              </a:rPr>
              <a:t>NEW TOWN RURAL FIRE DISTRICT 	MOUNTRAIL 	RESCUE TRUCK &amp; PERSONAL PROTECTIVE EQUIPMENT	$60,000</a:t>
            </a:r>
          </a:p>
          <a:p>
            <a:pPr>
              <a:lnSpc>
                <a:spcPct val="70000"/>
              </a:lnSpc>
              <a:buNone/>
            </a:pPr>
            <a:r>
              <a:rPr lang="en-US" sz="1400" dirty="0" smtClean="0">
                <a:solidFill>
                  <a:srgbClr val="000000"/>
                </a:solidFill>
                <a:latin typeface="Calibri" pitchFamily="34" charset="0"/>
              </a:rPr>
              <a:t>					</a:t>
            </a:r>
            <a:r>
              <a:rPr lang="en-US" sz="1050" dirty="0" smtClean="0">
                <a:solidFill>
                  <a:srgbClr val="000000"/>
                </a:solidFill>
                <a:latin typeface="MS Sans Serif"/>
              </a:rPr>
              <a:t>	</a:t>
            </a:r>
          </a:p>
          <a:p>
            <a:pPr>
              <a:lnSpc>
                <a:spcPct val="70000"/>
              </a:lnSpc>
              <a:buNone/>
            </a:pPr>
            <a:r>
              <a:rPr lang="en-US" sz="1400" dirty="0" smtClean="0">
                <a:solidFill>
                  <a:srgbClr val="000000"/>
                </a:solidFill>
                <a:latin typeface="Calibri" pitchFamily="34" charset="0"/>
              </a:rPr>
              <a:t>				</a:t>
            </a:r>
            <a:r>
              <a:rPr lang="en-US" sz="1400" b="1" dirty="0" smtClean="0">
                <a:solidFill>
                  <a:srgbClr val="000000"/>
                </a:solidFill>
                <a:latin typeface="Calibri" pitchFamily="34" charset="0"/>
              </a:rPr>
              <a:t>TOTAL  AWARDS	</a:t>
            </a:r>
            <a:r>
              <a:rPr lang="en-US" sz="1050" b="1" dirty="0" smtClean="0">
                <a:solidFill>
                  <a:srgbClr val="000000"/>
                </a:solidFill>
                <a:latin typeface="MS Sans Serif"/>
              </a:rPr>
              <a:t>		</a:t>
            </a:r>
            <a:r>
              <a:rPr lang="en-US" sz="1400" b="1" dirty="0" smtClean="0">
                <a:solidFill>
                  <a:srgbClr val="000000"/>
                </a:solidFill>
                <a:latin typeface="Calibri" pitchFamily="34" charset="0"/>
              </a:rPr>
              <a:t>                     </a:t>
            </a:r>
            <a:r>
              <a:rPr lang="en-US" sz="1050" b="1" dirty="0" smtClean="0">
                <a:solidFill>
                  <a:srgbClr val="000000"/>
                </a:solidFill>
                <a:latin typeface="MS Sans Serif"/>
              </a:rPr>
              <a:t>$4,000,000</a:t>
            </a:r>
            <a:endParaRPr lang="en-US" sz="1300" b="1" dirty="0" smtClean="0">
              <a:solidFill>
                <a:srgbClr val="000000"/>
              </a:solidFill>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305800" cy="5181600"/>
          </a:xfrm>
        </p:spPr>
        <p:txBody>
          <a:bodyPr>
            <a:normAutofit/>
          </a:bodyPr>
          <a:lstStyle/>
          <a:p>
            <a:pPr>
              <a:lnSpc>
                <a:spcPct val="70000"/>
              </a:lnSpc>
              <a:buNone/>
            </a:pPr>
            <a:r>
              <a:rPr lang="en-US" sz="2200" b="1" i="1" dirty="0" smtClean="0"/>
              <a:t>SEPTEMBER 2012 – </a:t>
            </a:r>
            <a:r>
              <a:rPr lang="en-US" sz="2200" b="1" dirty="0" smtClean="0"/>
              <a:t>Contingency Award – City of </a:t>
            </a:r>
            <a:r>
              <a:rPr lang="en-US" sz="2200" b="1" dirty="0" err="1" smtClean="0"/>
              <a:t>Flaxton</a:t>
            </a:r>
            <a:endParaRPr lang="en-US" sz="2200" b="1" i="1" dirty="0" smtClean="0"/>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pitchFamily="34" charset="0"/>
                <a:cs typeface="Calibri" pitchFamily="34" charset="0"/>
              </a:rPr>
              <a:t>CITY OF </a:t>
            </a:r>
            <a:r>
              <a:rPr lang="en-US" sz="1100" dirty="0" err="1" smtClean="0">
                <a:solidFill>
                  <a:srgbClr val="000000"/>
                </a:solidFill>
                <a:latin typeface="Calibri" pitchFamily="34" charset="0"/>
                <a:cs typeface="Calibri" pitchFamily="34" charset="0"/>
              </a:rPr>
              <a:t>FLAXTON</a:t>
            </a:r>
            <a:r>
              <a:rPr lang="en-US" sz="1100" dirty="0" smtClean="0">
                <a:solidFill>
                  <a:srgbClr val="000000"/>
                </a:solidFill>
                <a:latin typeface="Calibri" pitchFamily="34" charset="0"/>
                <a:cs typeface="Calibri" pitchFamily="34" charset="0"/>
              </a:rPr>
              <a:t>	</a:t>
            </a:r>
            <a:r>
              <a:rPr lang="en-US" sz="1100" dirty="0" smtClean="0">
                <a:latin typeface="Calibri" pitchFamily="34" charset="0"/>
                <a:cs typeface="Calibri" pitchFamily="34" charset="0"/>
              </a:rPr>
              <a:t>BURKE </a:t>
            </a:r>
            <a:r>
              <a:rPr lang="en-US" sz="1100" dirty="0" smtClean="0">
                <a:solidFill>
                  <a:srgbClr val="000000"/>
                </a:solidFill>
                <a:latin typeface="Calibri" pitchFamily="34" charset="0"/>
                <a:cs typeface="Calibri" pitchFamily="34" charset="0"/>
              </a:rPr>
              <a:t>	EMERGENCY REPAIR OF WATER TOWER RISER PIPE		$25,000</a:t>
            </a:r>
          </a:p>
          <a:p>
            <a:pPr>
              <a:lnSpc>
                <a:spcPct val="70000"/>
              </a:lnSpc>
              <a:buNone/>
            </a:pPr>
            <a:r>
              <a:rPr lang="en-US" sz="1100" dirty="0" smtClean="0">
                <a:solidFill>
                  <a:srgbClr val="000000"/>
                </a:solidFill>
                <a:latin typeface="Calibri" pitchFamily="34" charset="0"/>
              </a:rPr>
              <a:t>				</a:t>
            </a:r>
            <a:r>
              <a:rPr lang="en-US" sz="900" dirty="0" smtClean="0">
                <a:solidFill>
                  <a:srgbClr val="000000"/>
                </a:solidFill>
                <a:latin typeface="MS Sans Serif"/>
              </a:rPr>
              <a:t>	</a:t>
            </a:r>
          </a:p>
          <a:p>
            <a:pPr>
              <a:lnSpc>
                <a:spcPct val="70000"/>
              </a:lnSpc>
              <a:buNone/>
            </a:pPr>
            <a:r>
              <a:rPr lang="en-US" sz="1100" dirty="0" smtClean="0">
                <a:solidFill>
                  <a:srgbClr val="000000"/>
                </a:solidFill>
                <a:latin typeface="Calibri" pitchFamily="34" charset="0"/>
              </a:rPr>
              <a:t>				</a:t>
            </a:r>
            <a:r>
              <a:rPr lang="en-US" sz="1100" b="1" dirty="0" smtClean="0">
                <a:solidFill>
                  <a:srgbClr val="000000"/>
                </a:solidFill>
                <a:latin typeface="Calibri" pitchFamily="34" charset="0"/>
              </a:rPr>
              <a:t>TOTAL  AWARD		</a:t>
            </a:r>
            <a:r>
              <a:rPr lang="en-US" sz="900" b="1" dirty="0" smtClean="0">
                <a:solidFill>
                  <a:srgbClr val="000000"/>
                </a:solidFill>
                <a:latin typeface="MS Sans Serif"/>
              </a:rPr>
              <a:t>			$25,000</a:t>
            </a:r>
            <a:endParaRPr lang="en-US" sz="1100" b="1" dirty="0" smtClean="0">
              <a:solidFill>
                <a:srgbClr val="000000"/>
              </a:solidFill>
              <a:latin typeface="Calibri" pitchFamily="34" charset="0"/>
              <a:cs typeface="Calibri" pitchFamily="34" charset="0"/>
            </a:endParaRP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OCTOBER 2012 – OPEN (CATCH-ALL)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lnSpc>
                <a:spcPct val="70000"/>
              </a:lnSpc>
              <a:buFont typeface="Arial" pitchFamily="34" charset="0"/>
              <a:buChar char="•"/>
            </a:pPr>
            <a:r>
              <a:rPr lang="en-US" sz="1100" dirty="0" smtClean="0">
                <a:latin typeface="Calibri" pitchFamily="34" charset="0"/>
                <a:cs typeface="Calibri" pitchFamily="34" charset="0"/>
              </a:rPr>
              <a:t>BURKE CENTRAL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#36 	    BURKE 	HOUSING FOR BURKE CENTRAL TEACHERS 			$240,000 </a:t>
            </a:r>
          </a:p>
          <a:p>
            <a:pPr>
              <a:lnSpc>
                <a:spcPct val="70000"/>
              </a:lnSpc>
              <a:buFont typeface="Arial" pitchFamily="34" charset="0"/>
              <a:buChar char="•"/>
            </a:pPr>
            <a:r>
              <a:rPr lang="en-US" sz="1100" dirty="0" smtClean="0">
                <a:latin typeface="Calibri" pitchFamily="34" charset="0"/>
                <a:cs typeface="Calibri" pitchFamily="34" charset="0"/>
              </a:rPr>
              <a:t>DUNN COUNTY 	     DUNN 	WATER TRUCKS/TRAILERS FOR SOIL STABILIZATION AND 		$250,000 </a:t>
            </a:r>
          </a:p>
          <a:p>
            <a:pPr>
              <a:lnSpc>
                <a:spcPct val="70000"/>
              </a:lnSpc>
              <a:buNone/>
            </a:pPr>
            <a:r>
              <a:rPr lang="en-US" sz="1100" dirty="0" smtClean="0">
                <a:latin typeface="Calibri" pitchFamily="34" charset="0"/>
                <a:cs typeface="Calibri" pitchFamily="34" charset="0"/>
              </a:rPr>
              <a:t>				      FIRE DEPARTMENT SUPPORT</a:t>
            </a:r>
          </a:p>
          <a:p>
            <a:pPr>
              <a:lnSpc>
                <a:spcPct val="70000"/>
              </a:lnSpc>
              <a:buFont typeface="Arial" pitchFamily="34" charset="0"/>
              <a:buChar char="•"/>
            </a:pPr>
            <a:r>
              <a:rPr lang="en-US" sz="1100" dirty="0" smtClean="0">
                <a:latin typeface="Calibri" pitchFamily="34" charset="0"/>
                <a:cs typeface="Calibri" pitchFamily="34" charset="0"/>
              </a:rPr>
              <a:t>EIGHT MILE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#6 	     WILLIAMS 	TEACHER HOUSING 				$20,000 </a:t>
            </a:r>
          </a:p>
          <a:p>
            <a:pPr>
              <a:lnSpc>
                <a:spcPct val="70000"/>
              </a:lnSpc>
              <a:buFont typeface="Arial" pitchFamily="34" charset="0"/>
              <a:buChar char="•"/>
            </a:pPr>
            <a:r>
              <a:rPr lang="en-US" sz="1100" dirty="0" smtClean="0">
                <a:latin typeface="Calibri" pitchFamily="34" charset="0"/>
                <a:cs typeface="Calibri" pitchFamily="34" charset="0"/>
              </a:rPr>
              <a:t>GRENORA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#99 	     WILLIAMS 	TEACHERS HOUSING 4-PLEX, BUS 			$80,000 </a:t>
            </a:r>
          </a:p>
          <a:p>
            <a:pPr>
              <a:lnSpc>
                <a:spcPct val="70000"/>
              </a:lnSpc>
              <a:buFont typeface="Arial" pitchFamily="34" charset="0"/>
              <a:buChar char="•"/>
            </a:pPr>
            <a:r>
              <a:rPr lang="en-US" sz="1100" dirty="0" err="1" smtClean="0">
                <a:latin typeface="Calibri" pitchFamily="34" charset="0"/>
                <a:cs typeface="Calibri" pitchFamily="34" charset="0"/>
              </a:rPr>
              <a:t>HALLIDAY</a:t>
            </a:r>
            <a:r>
              <a:rPr lang="en-US" sz="1100" dirty="0" smtClean="0">
                <a:latin typeface="Calibri" pitchFamily="34" charset="0"/>
                <a:cs typeface="Calibri" pitchFamily="34" charset="0"/>
              </a:rPr>
              <a:t> SCHOOL DIST	     DUNN 	</a:t>
            </a:r>
            <a:r>
              <a:rPr lang="en-US" sz="1100" dirty="0" err="1" smtClean="0">
                <a:latin typeface="Calibri" pitchFamily="34" charset="0"/>
                <a:cs typeface="Calibri" pitchFamily="34" charset="0"/>
              </a:rPr>
              <a:t>HALLIDAY</a:t>
            </a:r>
            <a:r>
              <a:rPr lang="en-US" sz="1100" dirty="0" smtClean="0">
                <a:latin typeface="Calibri" pitchFamily="34" charset="0"/>
                <a:cs typeface="Calibri" pitchFamily="34" charset="0"/>
              </a:rPr>
              <a:t> SAFE SCHOOLS PROJECT 2 - SECURITY CAMERAS 		 $9,060 </a:t>
            </a:r>
          </a:p>
          <a:p>
            <a:pPr>
              <a:lnSpc>
                <a:spcPct val="70000"/>
              </a:lnSpc>
              <a:buNone/>
            </a:pPr>
            <a:r>
              <a:rPr lang="en-US" sz="1100" dirty="0" smtClean="0">
                <a:latin typeface="Calibri" pitchFamily="34" charset="0"/>
                <a:cs typeface="Calibri" pitchFamily="34" charset="0"/>
              </a:rPr>
              <a:t>				     FOR SCHOOL</a:t>
            </a:r>
          </a:p>
          <a:p>
            <a:pPr>
              <a:lnSpc>
                <a:spcPct val="70000"/>
              </a:lnSpc>
              <a:buFont typeface="Arial" pitchFamily="34" charset="0"/>
              <a:buChar char="•"/>
            </a:pPr>
            <a:r>
              <a:rPr lang="en-US" sz="1100" dirty="0" smtClean="0">
                <a:latin typeface="Calibri" pitchFamily="34" charset="0"/>
                <a:cs typeface="Calibri" pitchFamily="34" charset="0"/>
              </a:rPr>
              <a:t>KILLDEER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DUNN 	TEACHER/STAFF HOUSING 				$225,000 </a:t>
            </a:r>
          </a:p>
          <a:p>
            <a:pPr>
              <a:lnSpc>
                <a:spcPct val="70000"/>
              </a:lnSpc>
              <a:buFont typeface="Arial" pitchFamily="34" charset="0"/>
              <a:buChar char="•"/>
            </a:pPr>
            <a:r>
              <a:rPr lang="en-US" sz="1100" dirty="0" smtClean="0">
                <a:latin typeface="Calibri" pitchFamily="34" charset="0"/>
                <a:cs typeface="Calibri" pitchFamily="34" charset="0"/>
              </a:rPr>
              <a:t>MCKENZIE COUNTY 	     MCKENZIE 	</a:t>
            </a:r>
            <a:r>
              <a:rPr lang="en-US" sz="1100" dirty="0" err="1" smtClean="0">
                <a:latin typeface="Calibri" pitchFamily="34" charset="0"/>
                <a:cs typeface="Calibri" pitchFamily="34" charset="0"/>
              </a:rPr>
              <a:t>MCKENZIE</a:t>
            </a:r>
            <a:r>
              <a:rPr lang="en-US" sz="1100" dirty="0" smtClean="0">
                <a:latin typeface="Calibri" pitchFamily="34" charset="0"/>
                <a:cs typeface="Calibri" pitchFamily="34" charset="0"/>
              </a:rPr>
              <a:t> COUNTY HIGHWAY AND STREET SIGNAGE 		$25,000 </a:t>
            </a:r>
          </a:p>
          <a:p>
            <a:pPr>
              <a:lnSpc>
                <a:spcPct val="70000"/>
              </a:lnSpc>
              <a:buFont typeface="Arial" pitchFamily="34" charset="0"/>
              <a:buChar char="•"/>
            </a:pPr>
            <a:r>
              <a:rPr lang="en-US" sz="1100" dirty="0" smtClean="0">
                <a:latin typeface="Calibri" pitchFamily="34" charset="0"/>
                <a:cs typeface="Calibri" pitchFamily="34" charset="0"/>
              </a:rPr>
              <a:t>MOUNTRAIL COUNTY 	     MOUNTRAIL 	OVERLAY PALERMO SOUTH ROAD 			$200,000 </a:t>
            </a:r>
          </a:p>
          <a:p>
            <a:pPr>
              <a:lnSpc>
                <a:spcPct val="70000"/>
              </a:lnSpc>
              <a:buFont typeface="Arial" pitchFamily="34" charset="0"/>
              <a:buChar char="•"/>
            </a:pPr>
            <a:r>
              <a:rPr lang="en-US" sz="1100" dirty="0" err="1" smtClean="0">
                <a:latin typeface="Calibri" pitchFamily="34" charset="0"/>
                <a:cs typeface="Calibri" pitchFamily="34" charset="0"/>
              </a:rPr>
              <a:t>NESSON</a:t>
            </a:r>
            <a:r>
              <a:rPr lang="en-US" sz="1100" dirty="0" smtClean="0">
                <a:latin typeface="Calibri" pitchFamily="34" charset="0"/>
                <a:cs typeface="Calibri" pitchFamily="34" charset="0"/>
              </a:rPr>
              <a:t>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#2 	     WILLIAMS 	RAY SCHOOL WOULD LIKE TO BUILD A 4-PLEX TO HOUSE 		$350,000 </a:t>
            </a:r>
          </a:p>
          <a:p>
            <a:pPr>
              <a:lnSpc>
                <a:spcPct val="70000"/>
              </a:lnSpc>
              <a:buNone/>
            </a:pPr>
            <a:r>
              <a:rPr lang="en-US" sz="1100" dirty="0" smtClean="0">
                <a:latin typeface="Calibri" pitchFamily="34" charset="0"/>
                <a:cs typeface="Calibri" pitchFamily="34" charset="0"/>
              </a:rPr>
              <a:t>				     TEACHERS IN THE DISTRICT</a:t>
            </a:r>
          </a:p>
          <a:p>
            <a:pPr>
              <a:lnSpc>
                <a:spcPct val="70000"/>
              </a:lnSpc>
              <a:buFont typeface="Arial" pitchFamily="34" charset="0"/>
              <a:buChar char="•"/>
            </a:pPr>
            <a:r>
              <a:rPr lang="en-US" sz="1100" dirty="0" smtClean="0">
                <a:latin typeface="Calibri" pitchFamily="34" charset="0"/>
                <a:cs typeface="Calibri" pitchFamily="34" charset="0"/>
              </a:rPr>
              <a:t>STANLEY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#2 	     MOUNTRAIL 	TEACHER HOUSING DUPLEXES 				$600,000 </a:t>
            </a:r>
          </a:p>
          <a:p>
            <a:pPr>
              <a:lnSpc>
                <a:spcPct val="70000"/>
              </a:lnSpc>
              <a:buFont typeface="Arial" pitchFamily="34" charset="0"/>
              <a:buChar char="•"/>
            </a:pPr>
            <a:r>
              <a:rPr lang="en-US" sz="1100" dirty="0" smtClean="0">
                <a:latin typeface="Calibri" pitchFamily="34" charset="0"/>
                <a:cs typeface="Calibri" pitchFamily="34" charset="0"/>
              </a:rPr>
              <a:t>WARD COUNTY 	     WARD 	MODIFY SPACE USAGE TO CREATE MORE INMATE ROOM 		$200,000 </a:t>
            </a:r>
          </a:p>
          <a:p>
            <a:pPr>
              <a:lnSpc>
                <a:spcPct val="70000"/>
              </a:lnSpc>
              <a:buFont typeface="Arial" pitchFamily="34" charset="0"/>
              <a:buChar char="•"/>
            </a:pPr>
            <a:r>
              <a:rPr lang="en-US" sz="1100" dirty="0" smtClean="0">
                <a:latin typeface="Calibri" pitchFamily="34" charset="0"/>
                <a:cs typeface="Calibri" pitchFamily="34" charset="0"/>
              </a:rPr>
              <a:t>WILLISTON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#1 	     WILLIAMS 	</a:t>
            </a:r>
            <a:r>
              <a:rPr lang="en-US" sz="1100" dirty="0" err="1" smtClean="0">
                <a:latin typeface="Calibri" pitchFamily="34" charset="0"/>
                <a:cs typeface="Calibri" pitchFamily="34" charset="0"/>
              </a:rPr>
              <a:t>MCVAY</a:t>
            </a:r>
            <a:r>
              <a:rPr lang="en-US" sz="1100" dirty="0" smtClean="0">
                <a:latin typeface="Calibri" pitchFamily="34" charset="0"/>
                <a:cs typeface="Calibri" pitchFamily="34" charset="0"/>
              </a:rPr>
              <a:t> ELEMENTARY SCHOOL RENOVATION 			$270,940 </a:t>
            </a:r>
          </a:p>
          <a:p>
            <a:pPr>
              <a:lnSpc>
                <a:spcPct val="70000"/>
              </a:lnSpc>
              <a:buFont typeface="Arial" pitchFamily="34" charset="0"/>
              <a:buChar char="•"/>
            </a:pPr>
            <a:r>
              <a:rPr lang="en-US" sz="1100" dirty="0" smtClean="0">
                <a:latin typeface="Calibri" pitchFamily="34" charset="0"/>
                <a:cs typeface="Calibri" pitchFamily="34" charset="0"/>
              </a:rPr>
              <a:t>YELLOWSTONE </a:t>
            </a:r>
            <a:r>
              <a:rPr lang="en-US" sz="1100" dirty="0" err="1" smtClean="0">
                <a:latin typeface="Calibri" pitchFamily="34" charset="0"/>
                <a:cs typeface="Calibri" pitchFamily="34" charset="0"/>
              </a:rPr>
              <a:t>PSD</a:t>
            </a:r>
            <a:r>
              <a:rPr lang="en-US" sz="1100" dirty="0" smtClean="0">
                <a:latin typeface="Calibri" pitchFamily="34" charset="0"/>
                <a:cs typeface="Calibri" pitchFamily="34" charset="0"/>
              </a:rPr>
              <a:t> #14 	     MCKENZIE 	UPDATE BATHROOMS NOW BEING USED RESULTING FROM 		$30,000</a:t>
            </a:r>
          </a:p>
          <a:p>
            <a:pPr>
              <a:lnSpc>
                <a:spcPct val="70000"/>
              </a:lnSpc>
              <a:buNone/>
            </a:pPr>
            <a:r>
              <a:rPr lang="en-US" sz="1100" dirty="0" smtClean="0">
                <a:latin typeface="Calibri" pitchFamily="34" charset="0"/>
                <a:cs typeface="Calibri" pitchFamily="34" charset="0"/>
              </a:rPr>
              <a:t>				     INCREASED STUDENTS </a:t>
            </a:r>
            <a:r>
              <a:rPr lang="en-US" sz="1300" dirty="0" smtClean="0">
                <a:latin typeface="Calibri" pitchFamily="34" charset="0"/>
                <a:cs typeface="Calibri" pitchFamily="34" charset="0"/>
              </a:rPr>
              <a:t>	</a:t>
            </a:r>
            <a:r>
              <a:rPr lang="en-US" sz="1400" dirty="0" smtClean="0">
                <a:solidFill>
                  <a:srgbClr val="000000"/>
                </a:solidFill>
                <a:latin typeface="Calibri" pitchFamily="34" charset="0"/>
              </a:rPr>
              <a:t>					</a:t>
            </a:r>
            <a:r>
              <a:rPr lang="en-US" sz="1050" dirty="0" smtClean="0">
                <a:solidFill>
                  <a:srgbClr val="000000"/>
                </a:solidFill>
                <a:latin typeface="MS Sans Serif"/>
              </a:rPr>
              <a:t>	</a:t>
            </a:r>
          </a:p>
          <a:p>
            <a:pPr>
              <a:lnSpc>
                <a:spcPct val="70000"/>
              </a:lnSpc>
              <a:buNone/>
            </a:pPr>
            <a:r>
              <a:rPr lang="en-US" sz="1400" dirty="0" smtClean="0">
                <a:solidFill>
                  <a:srgbClr val="000000"/>
                </a:solidFill>
                <a:latin typeface="Calibri" pitchFamily="34" charset="0"/>
              </a:rPr>
              <a:t>				</a:t>
            </a:r>
            <a:r>
              <a:rPr lang="en-US" sz="1400" b="1" dirty="0" smtClean="0">
                <a:solidFill>
                  <a:srgbClr val="000000"/>
                </a:solidFill>
                <a:latin typeface="Calibri" pitchFamily="34" charset="0"/>
              </a:rPr>
              <a:t>TOTAL  AWARDS	</a:t>
            </a:r>
            <a:r>
              <a:rPr lang="en-US" sz="1050" b="1" dirty="0" smtClean="0">
                <a:solidFill>
                  <a:srgbClr val="000000"/>
                </a:solidFill>
                <a:latin typeface="MS Sans Serif"/>
              </a:rPr>
              <a:t>		</a:t>
            </a:r>
            <a:r>
              <a:rPr lang="en-US" sz="1400" b="1" dirty="0" smtClean="0">
                <a:solidFill>
                  <a:srgbClr val="000000"/>
                </a:solidFill>
                <a:latin typeface="Calibri" pitchFamily="34" charset="0"/>
              </a:rPr>
              <a:t>                     </a:t>
            </a:r>
            <a:r>
              <a:rPr lang="en-US" sz="1050" b="1" dirty="0" smtClean="0">
                <a:solidFill>
                  <a:srgbClr val="000000"/>
                </a:solidFill>
                <a:latin typeface="MS Sans Serif"/>
              </a:rPr>
              <a:t>$2,500,000</a:t>
            </a:r>
            <a:endParaRPr lang="en-US" sz="1300" b="1" dirty="0" smtClean="0">
              <a:solidFill>
                <a:srgbClr val="000000"/>
              </a:solidFill>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ALEXANDRIA TWP 	DIVIDE	FIX SPOTS GOING OVER WATER ON 96TH AND 92ND ST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ALGER TOWNSHIP 	MOUNTRAIL	REBUILDING OF ROAD 5 MILES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AMBROSE TWP	DIVIDE	</a:t>
            </a:r>
            <a:r>
              <a:rPr lang="en-US" sz="1100" dirty="0" err="1" smtClean="0">
                <a:latin typeface="Calibri" pitchFamily="34" charset="0"/>
                <a:cs typeface="Calibri" pitchFamily="34" charset="0"/>
              </a:rPr>
              <a:t>BLADING</a:t>
            </a:r>
            <a:r>
              <a:rPr lang="en-US" sz="1100" dirty="0" smtClean="0">
                <a:latin typeface="Calibri" pitchFamily="34" charset="0"/>
                <a:cs typeface="Calibri" pitchFamily="34" charset="0"/>
              </a:rPr>
              <a:t>, GRAVELING, SNOW REMOVAL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AMOR TOWNSHIP	BOWMAN	ROAD MAINTENANCE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ANTELOPE CREEK TWP	MCKENZIE	BAD ROAD - ROAD NEEDS WORK AND GRAVELING		$18,000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ANTLER TOWNSHIP	BOTTINEAU	ROAD REPAIR AND GRAVELING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ATHENS TOWNSHIP	WILLIAMS	MOWING ROADS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AUSTIN TOWNSHIP	MOUNTRAIL	REBUILD 74TH AVE NW				$2,600</a:t>
            </a:r>
            <a:endParaRPr lang="en-US" sz="1100" u="sng" dirty="0" smtClean="0">
              <a:latin typeface="Calibri" pitchFamily="34" charset="0"/>
              <a:cs typeface="Calibri" pitchFamily="34" charset="0"/>
            </a:endParaRPr>
          </a:p>
          <a:p>
            <a:pPr>
              <a:buFont typeface="Arial" pitchFamily="34" charset="0"/>
              <a:buChar char="•"/>
            </a:pPr>
            <a:r>
              <a:rPr lang="en-US" sz="1100" dirty="0" err="1" smtClean="0">
                <a:latin typeface="Calibri" pitchFamily="34" charset="0"/>
                <a:cs typeface="Calibri" pitchFamily="34" charset="0"/>
              </a:rPr>
              <a:t>BATTLEVIEW</a:t>
            </a:r>
            <a:r>
              <a:rPr lang="en-US" sz="1100" dirty="0" smtClean="0">
                <a:latin typeface="Calibri" pitchFamily="34" charset="0"/>
                <a:cs typeface="Calibri" pitchFamily="34" charset="0"/>
              </a:rPr>
              <a:t> TWP	BURKE	SAFETY - STOCK PILING GRAVEL FOR PROJECT			$50,000</a:t>
            </a:r>
            <a:endParaRPr lang="en-US" sz="1100" u="sng" dirty="0" smtClean="0">
              <a:latin typeface="Calibri" pitchFamily="34" charset="0"/>
              <a:cs typeface="Calibri" pitchFamily="34" charset="0"/>
            </a:endParaRPr>
          </a:p>
          <a:p>
            <a:pPr>
              <a:buFont typeface="Arial" pitchFamily="34" charset="0"/>
              <a:buChar char="•"/>
            </a:pPr>
            <a:r>
              <a:rPr lang="en-US" sz="1100" dirty="0" err="1" smtClean="0">
                <a:latin typeface="Calibri" pitchFamily="34" charset="0"/>
                <a:cs typeface="Calibri" pitchFamily="34" charset="0"/>
              </a:rPr>
              <a:t>BATTLEVIEW</a:t>
            </a:r>
            <a:r>
              <a:rPr lang="en-US" sz="1100" dirty="0" smtClean="0">
                <a:latin typeface="Calibri" pitchFamily="34" charset="0"/>
                <a:cs typeface="Calibri" pitchFamily="34" charset="0"/>
              </a:rPr>
              <a:t> TOWNSHIP	BURKE	SAFETY - TOWNSHIP ROAD REBUILD AND DUST CONTROL		$72,000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BENTINCK TOWNSHIP	BOTTINEAU	ROAD REPAIR AND MAINTENANCE			$2,600</a:t>
            </a:r>
            <a:endParaRPr lang="en-US" sz="1100" u="sng" dirty="0" smtClean="0">
              <a:latin typeface="Calibri" pitchFamily="34" charset="0"/>
              <a:cs typeface="Calibri" pitchFamily="34" charset="0"/>
            </a:endParaRPr>
          </a:p>
          <a:p>
            <a:pPr>
              <a:buFont typeface="Arial" pitchFamily="34" charset="0"/>
              <a:buChar char="•"/>
            </a:pPr>
            <a:r>
              <a:rPr lang="en-US" sz="1100" dirty="0" smtClean="0">
                <a:latin typeface="Calibri" pitchFamily="34" charset="0"/>
                <a:cs typeface="Calibri" pitchFamily="34" charset="0"/>
              </a:rPr>
              <a:t>BICKER TOWNSHIP	MOUNTRAIL	ROAD BUILDING AND MAINTENANCE			$2,600</a:t>
            </a:r>
          </a:p>
          <a:p>
            <a:pPr>
              <a:buFont typeface="Arial" pitchFamily="34" charset="0"/>
              <a:buChar char="•"/>
            </a:pPr>
            <a:r>
              <a:rPr lang="en-US" sz="1100" dirty="0" smtClean="0">
                <a:solidFill>
                  <a:srgbClr val="000000"/>
                </a:solidFill>
                <a:latin typeface="Calibri"/>
              </a:rPr>
              <a:t>BIG MEADOW TWP	WILLIAMS	RE-GRADE 2 MILES SEC 7-8 &amp; 17-18			$2,600</a:t>
            </a:r>
          </a:p>
          <a:p>
            <a:pPr>
              <a:buFont typeface="Arial" pitchFamily="34" charset="0"/>
              <a:buChar char="•"/>
            </a:pPr>
            <a:r>
              <a:rPr lang="en-US" sz="1100" dirty="0" smtClean="0">
                <a:solidFill>
                  <a:srgbClr val="000000"/>
                </a:solidFill>
                <a:latin typeface="Calibri"/>
              </a:rPr>
              <a:t>BLAINE TOWNSHIP	BOTTINEAU	GRAVEL ROADS					$2,600</a:t>
            </a:r>
          </a:p>
          <a:p>
            <a:pPr>
              <a:buFont typeface="Arial" pitchFamily="34" charset="0"/>
              <a:buChar char="•"/>
            </a:pPr>
            <a:r>
              <a:rPr lang="en-US" sz="1100" dirty="0" smtClean="0">
                <a:solidFill>
                  <a:srgbClr val="000000"/>
                </a:solidFill>
                <a:latin typeface="Calibri"/>
              </a:rPr>
              <a:t>BLOOMING PRAIRIE TWP	DIVIDE	SAFETY - ROAD MAINTENANCE &amp; REPAIRS			$20,000</a:t>
            </a:r>
          </a:p>
          <a:p>
            <a:pPr>
              <a:buFont typeface="Arial" pitchFamily="34" charset="0"/>
              <a:buChar char="•"/>
            </a:pPr>
            <a:r>
              <a:rPr lang="en-US" sz="1100" dirty="0" smtClean="0">
                <a:solidFill>
                  <a:srgbClr val="000000"/>
                </a:solidFill>
                <a:latin typeface="Calibri"/>
              </a:rPr>
              <a:t>BLOOMING VALLEY TWP	DIVIDE	REBUILD OF 110 AVE				$2,600</a:t>
            </a:r>
          </a:p>
          <a:p>
            <a:pPr>
              <a:buFont typeface="Arial" pitchFamily="34" charset="0"/>
              <a:buChar char="•"/>
            </a:pPr>
            <a:r>
              <a:rPr lang="en-US" sz="1100" dirty="0" smtClean="0">
                <a:solidFill>
                  <a:srgbClr val="000000"/>
                </a:solidFill>
                <a:latin typeface="Calibri"/>
              </a:rPr>
              <a:t>BLUE BUTTE TOWNSHIP	MCKENZIE	RESHAPE AND RESURFACE ROADS			$2,600</a:t>
            </a:r>
          </a:p>
          <a:p>
            <a:pPr>
              <a:buFont typeface="Arial" pitchFamily="34" charset="0"/>
              <a:buChar char="•"/>
            </a:pPr>
            <a:r>
              <a:rPr lang="en-US" sz="1100" dirty="0" smtClean="0">
                <a:solidFill>
                  <a:srgbClr val="000000"/>
                </a:solidFill>
                <a:latin typeface="Calibri"/>
              </a:rPr>
              <a:t>BORDER TOWNSHIP	DIVIDE	GRADE WIDENING AND GRAVEL				$2,600</a:t>
            </a:r>
          </a:p>
          <a:p>
            <a:pPr>
              <a:buFont typeface="Arial" pitchFamily="34" charset="0"/>
              <a:buChar char="•"/>
            </a:pPr>
            <a:r>
              <a:rPr lang="en-US" sz="1100" dirty="0" err="1" smtClean="0">
                <a:solidFill>
                  <a:srgbClr val="000000"/>
                </a:solidFill>
                <a:latin typeface="Calibri"/>
              </a:rPr>
              <a:t>BOWBELLS</a:t>
            </a:r>
            <a:r>
              <a:rPr lang="en-US" sz="1100" dirty="0" smtClean="0">
                <a:solidFill>
                  <a:srgbClr val="000000"/>
                </a:solidFill>
                <a:latin typeface="Calibri"/>
              </a:rPr>
              <a:t> TOWNSHIP	BURKE	ROAD MAINTENANCE				$2,600</a:t>
            </a:r>
          </a:p>
          <a:p>
            <a:pPr>
              <a:buFont typeface="Arial" pitchFamily="34" charset="0"/>
              <a:buChar char="•"/>
            </a:pPr>
            <a:r>
              <a:rPr lang="en-US" sz="1100" dirty="0" smtClean="0">
                <a:solidFill>
                  <a:srgbClr val="000000"/>
                </a:solidFill>
                <a:latin typeface="Calibri"/>
              </a:rPr>
              <a:t>BOWMAN TOWNSHIP	BOWMAN	PIPE YARD ROAD				$2,600</a:t>
            </a:r>
          </a:p>
          <a:p>
            <a:endParaRPr lang="en-US" sz="1100" u="sng" dirty="0" smtClean="0">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1143000"/>
            <a:ext cx="8153400" cy="4724400"/>
          </a:xfrm>
        </p:spPr>
        <p:txBody>
          <a:bodyPr>
            <a:normAutofit lnSpcReduction="10000"/>
          </a:bodyPr>
          <a:lstStyle/>
          <a:p>
            <a:pPr marL="365760" indent="-283464" fontAlgn="auto">
              <a:spcAft>
                <a:spcPts val="0"/>
              </a:spcAft>
              <a:buFont typeface="Wingdings" pitchFamily="2" charset="2"/>
              <a:buChar char="§"/>
              <a:defRPr/>
            </a:pPr>
            <a:r>
              <a:rPr lang="en-US" b="1" dirty="0" smtClean="0">
                <a:solidFill>
                  <a:srgbClr val="A4472E"/>
                </a:solidFill>
              </a:rPr>
              <a:t>Powers and duties of energy infrastructure and impact office </a:t>
            </a:r>
          </a:p>
          <a:p>
            <a:pPr marL="886968" lvl="2" fontAlgn="auto">
              <a:spcAft>
                <a:spcPts val="0"/>
              </a:spcAft>
              <a:buFont typeface="Wingdings" pitchFamily="2" charset="2"/>
              <a:buChar char="Ø"/>
              <a:defRPr/>
            </a:pPr>
            <a:r>
              <a:rPr lang="en-US" dirty="0" smtClean="0">
                <a:solidFill>
                  <a:srgbClr val="A4472E"/>
                </a:solidFill>
              </a:rPr>
              <a:t>Develop a plan for the assistance through grants to counties, cities, school districts, and other political subdivisions in oil and gas development areas. </a:t>
            </a:r>
          </a:p>
          <a:p>
            <a:pPr marL="886968" lvl="2" fontAlgn="auto">
              <a:spcAft>
                <a:spcPts val="0"/>
              </a:spcAft>
              <a:buFont typeface="Wingdings" pitchFamily="2" charset="2"/>
              <a:buChar char="Ø"/>
              <a:defRPr/>
            </a:pPr>
            <a:r>
              <a:rPr lang="en-US" dirty="0" smtClean="0">
                <a:solidFill>
                  <a:srgbClr val="A4472E"/>
                </a:solidFill>
              </a:rPr>
              <a:t>Establish procedures and forms for political subdivisions to apply for impact grants. </a:t>
            </a:r>
          </a:p>
          <a:p>
            <a:pPr marL="886968" lvl="2" fontAlgn="auto">
              <a:spcAft>
                <a:spcPts val="0"/>
              </a:spcAft>
              <a:buFont typeface="Wingdings" pitchFamily="2" charset="2"/>
              <a:buChar char="Ø"/>
              <a:defRPr/>
            </a:pPr>
            <a:r>
              <a:rPr lang="en-US" dirty="0" smtClean="0">
                <a:solidFill>
                  <a:srgbClr val="A4472E"/>
                </a:solidFill>
              </a:rPr>
              <a:t>Make disbursements to counties, cities, school districts, and other taxing districts of grants awarded by the Land Board. </a:t>
            </a:r>
          </a:p>
          <a:p>
            <a:pPr marL="886968" lvl="2" fontAlgn="auto">
              <a:spcAft>
                <a:spcPts val="0"/>
              </a:spcAft>
              <a:buFont typeface="Wingdings" pitchFamily="2" charset="2"/>
              <a:buChar char="Ø"/>
              <a:defRPr/>
            </a:pPr>
            <a:r>
              <a:rPr lang="en-US" dirty="0" smtClean="0">
                <a:solidFill>
                  <a:srgbClr val="A4472E"/>
                </a:solidFill>
              </a:rPr>
              <a:t>Consider the amount of revenue that the entities receive from taxes on oil and gas plants and from tax or fund distribution formulas, when determining grants.</a:t>
            </a:r>
          </a:p>
        </p:txBody>
      </p:sp>
      <p:pic>
        <p:nvPicPr>
          <p:cNvPr id="47107" name="Picture 4" descr="DTL logo 2011.jpg"/>
          <p:cNvPicPr>
            <a:picLocks noChangeAspect="1" noChangeArrowheads="1"/>
          </p:cNvPicPr>
          <p:nvPr/>
        </p:nvPicPr>
        <p:blipFill>
          <a:blip r:embed="rId3" cstate="print"/>
          <a:srcRect/>
          <a:stretch>
            <a:fillRect/>
          </a:stretch>
        </p:blipFill>
        <p:spPr bwMode="auto">
          <a:xfrm>
            <a:off x="7010400" y="6096000"/>
            <a:ext cx="2133600" cy="533400"/>
          </a:xfrm>
          <a:prstGeom prst="rect">
            <a:avLst/>
          </a:prstGeom>
          <a:noFill/>
          <a:ln w="9525">
            <a:noFill/>
            <a:miter lim="800000"/>
            <a:headEnd/>
            <a:tailEnd/>
          </a:ln>
        </p:spPr>
      </p:pic>
      <p:sp>
        <p:nvSpPr>
          <p:cNvPr id="5" name="Rectangle 2"/>
          <p:cNvSpPr txBox="1">
            <a:spLocks noChangeArrowheads="1"/>
          </p:cNvSpPr>
          <p:nvPr/>
        </p:nvSpPr>
        <p:spPr>
          <a:xfrm>
            <a:off x="990600" y="0"/>
            <a:ext cx="7772400" cy="1143000"/>
          </a:xfrm>
          <a:prstGeom prst="rect">
            <a:avLst/>
          </a:prstGeom>
          <a:noFill/>
        </p:spPr>
        <p:txBody>
          <a:bodyPr anchor="ctr">
            <a:normAutofit lnSpcReduction="10000"/>
          </a:bodyPr>
          <a:lstStyle/>
          <a:p>
            <a:pPr fontAlgn="auto">
              <a:lnSpc>
                <a:spcPct val="90000"/>
              </a:lnSpc>
              <a:spcAft>
                <a:spcPts val="0"/>
              </a:spcAft>
              <a:defRPr/>
            </a:pPr>
            <a:r>
              <a:rPr lang="en-US" sz="4000" b="1" dirty="0">
                <a:solidFill>
                  <a:srgbClr val="A4472E"/>
                </a:solidFill>
                <a:latin typeface="+mn-lt"/>
              </a:rPr>
              <a:t>Overview - Energy Infrastructure And Impact Grants Program</a:t>
            </a:r>
            <a:endParaRPr lang="en-US" sz="4000" b="1" i="1" dirty="0">
              <a:solidFill>
                <a:srgbClr val="A4472E"/>
              </a:solidFill>
              <a:effectLst>
                <a:outerShdw blurRad="50000" dist="30000" dir="5400000" algn="tl" rotWithShape="0">
                  <a:srgbClr val="000000">
                    <a:alpha val="30000"/>
                  </a:srgbClr>
                </a:outerShdw>
              </a:effectLst>
              <a:latin typeface="Helvetica" charset="0"/>
              <a:ea typeface="+mj-ea"/>
              <a:cs typeface="+mj-cs"/>
            </a:endParaRP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BRANDER TOWNSHIP	BOTTINEAU	ROAD MAINTENANCE				$2,600</a:t>
            </a:r>
          </a:p>
          <a:p>
            <a:pPr>
              <a:buFont typeface="Arial" pitchFamily="34" charset="0"/>
              <a:buChar char="•"/>
            </a:pPr>
            <a:r>
              <a:rPr lang="en-US" sz="1100" dirty="0" err="1" smtClean="0">
                <a:solidFill>
                  <a:srgbClr val="000000"/>
                </a:solidFill>
                <a:latin typeface="Calibri"/>
              </a:rPr>
              <a:t>BROOKBANK</a:t>
            </a:r>
            <a:r>
              <a:rPr lang="en-US" sz="1100" dirty="0" smtClean="0">
                <a:solidFill>
                  <a:srgbClr val="000000"/>
                </a:solidFill>
                <a:latin typeface="Calibri"/>
              </a:rPr>
              <a:t> TOWNSHIP	MOUNTRAIL	GRAVEL ROAD					$2,600</a:t>
            </a:r>
          </a:p>
          <a:p>
            <a:pPr>
              <a:buFont typeface="Arial" pitchFamily="34" charset="0"/>
              <a:buChar char="•"/>
            </a:pPr>
            <a:r>
              <a:rPr lang="en-US" sz="1100" dirty="0" smtClean="0">
                <a:solidFill>
                  <a:srgbClr val="000000"/>
                </a:solidFill>
                <a:latin typeface="Calibri"/>
              </a:rPr>
              <a:t>BUFORD TOWNSHIP	WILLIAMS	SAFETY - 1804 TO 149TH AVE APPROACH			$50,000</a:t>
            </a:r>
          </a:p>
          <a:p>
            <a:pPr>
              <a:buFont typeface="Arial" pitchFamily="34" charset="0"/>
              <a:buChar char="•"/>
            </a:pPr>
            <a:r>
              <a:rPr lang="en-US" sz="1100" dirty="0" smtClean="0">
                <a:solidFill>
                  <a:srgbClr val="000000"/>
                </a:solidFill>
                <a:latin typeface="Calibri"/>
              </a:rPr>
              <a:t>BURG TOWNSHIP	DIVIDE	DAMAGED ROAD REPAIR				$2,600</a:t>
            </a:r>
          </a:p>
          <a:p>
            <a:pPr>
              <a:buFont typeface="Arial" pitchFamily="34" charset="0"/>
              <a:buChar char="•"/>
            </a:pPr>
            <a:r>
              <a:rPr lang="en-US" sz="1100" dirty="0" smtClean="0">
                <a:solidFill>
                  <a:srgbClr val="000000"/>
                </a:solidFill>
                <a:latin typeface="Calibri"/>
              </a:rPr>
              <a:t>BURKE TOWNSHIP	MOUNTRAIL	ROAD REPAIR					$2,600</a:t>
            </a:r>
          </a:p>
          <a:p>
            <a:pPr>
              <a:buFont typeface="Arial" pitchFamily="34" charset="0"/>
              <a:buChar char="•"/>
            </a:pPr>
            <a:r>
              <a:rPr lang="en-US" sz="1100" dirty="0" smtClean="0">
                <a:solidFill>
                  <a:srgbClr val="000000"/>
                </a:solidFill>
                <a:latin typeface="Calibri"/>
              </a:rPr>
              <a:t>CARTER TOWNSHIP	BURKE	CULVERTS AND GRAVEL				$2,600</a:t>
            </a:r>
          </a:p>
          <a:p>
            <a:pPr>
              <a:buFont typeface="Arial" pitchFamily="34" charset="0"/>
              <a:buChar char="•"/>
            </a:pPr>
            <a:r>
              <a:rPr lang="en-US" sz="1100" dirty="0" smtClean="0">
                <a:solidFill>
                  <a:srgbClr val="000000"/>
                </a:solidFill>
                <a:latin typeface="Calibri"/>
              </a:rPr>
              <a:t>CHAMPION TOWNSHIP	WILLIAMS	EQUIPMENT IMPROVEMENT				$2,600</a:t>
            </a:r>
          </a:p>
          <a:p>
            <a:pPr>
              <a:buFont typeface="Arial" pitchFamily="34" charset="0"/>
              <a:buChar char="•"/>
            </a:pPr>
            <a:r>
              <a:rPr lang="en-US" sz="1100" dirty="0" smtClean="0">
                <a:solidFill>
                  <a:srgbClr val="000000"/>
                </a:solidFill>
                <a:latin typeface="Calibri"/>
              </a:rPr>
              <a:t>CHATFIELD TOWNSHIP	BOTTINEAU	GRAVEL PIT ROAD				$2,600</a:t>
            </a:r>
          </a:p>
          <a:p>
            <a:pPr>
              <a:buFont typeface="Arial" pitchFamily="34" charset="0"/>
              <a:buChar char="•"/>
            </a:pPr>
            <a:r>
              <a:rPr lang="en-US" sz="1100" dirty="0" smtClean="0">
                <a:solidFill>
                  <a:srgbClr val="000000"/>
                </a:solidFill>
                <a:latin typeface="Calibri"/>
              </a:rPr>
              <a:t>CLAY TOWNSHIP	RENVILLE	</a:t>
            </a:r>
            <a:r>
              <a:rPr lang="en-US" sz="1100" dirty="0" err="1" smtClean="0">
                <a:solidFill>
                  <a:srgbClr val="000000"/>
                </a:solidFill>
                <a:latin typeface="Calibri"/>
              </a:rPr>
              <a:t>MAINTINEANCE</a:t>
            </a:r>
            <a:r>
              <a:rPr lang="en-US" sz="1100" dirty="0" smtClean="0">
                <a:solidFill>
                  <a:srgbClr val="000000"/>
                </a:solidFill>
                <a:latin typeface="Calibri"/>
              </a:rPr>
              <a:t> &amp; REPAIRING				$2,600</a:t>
            </a:r>
          </a:p>
          <a:p>
            <a:pPr>
              <a:buFont typeface="Arial" pitchFamily="34" charset="0"/>
              <a:buChar char="•"/>
            </a:pPr>
            <a:r>
              <a:rPr lang="en-US" sz="1100" dirty="0" smtClean="0">
                <a:solidFill>
                  <a:srgbClr val="000000"/>
                </a:solidFill>
                <a:latin typeface="Calibri"/>
              </a:rPr>
              <a:t>CLAYTON TOWNSHIP	BURKE	ROAD MAINTENANCE - OIL TRAFFIC AND UPKEEP		$2,600</a:t>
            </a:r>
          </a:p>
          <a:p>
            <a:pPr>
              <a:buFont typeface="Arial" pitchFamily="34" charset="0"/>
              <a:buChar char="•"/>
            </a:pPr>
            <a:r>
              <a:rPr lang="en-US" sz="1100" dirty="0" smtClean="0">
                <a:solidFill>
                  <a:srgbClr val="000000"/>
                </a:solidFill>
                <a:latin typeface="Calibri"/>
              </a:rPr>
              <a:t>CLEARWATER TOWNSHIP	MOUNTRAIL	REPAIR ROADS FROM OIL TRAFFIC			$2,600</a:t>
            </a:r>
          </a:p>
          <a:p>
            <a:pPr>
              <a:buFont typeface="Arial" pitchFamily="34" charset="0"/>
              <a:buChar char="•"/>
            </a:pPr>
            <a:r>
              <a:rPr lang="en-US" sz="1100" dirty="0" smtClean="0">
                <a:solidFill>
                  <a:srgbClr val="000000"/>
                </a:solidFill>
                <a:latin typeface="Calibri"/>
              </a:rPr>
              <a:t>CLEARY TOWNSHIP	BURKE	GRAVELING/</a:t>
            </a:r>
            <a:r>
              <a:rPr lang="en-US" sz="1100" dirty="0" err="1" smtClean="0">
                <a:solidFill>
                  <a:srgbClr val="000000"/>
                </a:solidFill>
                <a:latin typeface="Calibri"/>
              </a:rPr>
              <a:t>MAINT</a:t>
            </a:r>
            <a:r>
              <a:rPr lang="en-US" sz="1100" dirty="0" smtClean="0">
                <a:solidFill>
                  <a:srgbClr val="000000"/>
                </a:solidFill>
                <a:latin typeface="Calibri"/>
              </a:rPr>
              <a:t>  TO REPAIR DAMAGED TOWNSHIP ROADS		$44,842</a:t>
            </a:r>
          </a:p>
          <a:p>
            <a:pPr>
              <a:buFont typeface="Arial" pitchFamily="34" charset="0"/>
              <a:buChar char="•"/>
            </a:pPr>
            <a:r>
              <a:rPr lang="en-US" sz="1100" dirty="0" smtClean="0">
                <a:solidFill>
                  <a:srgbClr val="000000"/>
                </a:solidFill>
                <a:latin typeface="Calibri"/>
              </a:rPr>
              <a:t>CLINTON TOWNSHIP	DIVIDE	SAFETY ISSUE – WIDEN &amp; RECLAIM WASHED OUT RD, CULVERTS		$14,400</a:t>
            </a:r>
          </a:p>
          <a:p>
            <a:pPr>
              <a:buFont typeface="Arial" pitchFamily="34" charset="0"/>
              <a:buChar char="•"/>
            </a:pPr>
            <a:r>
              <a:rPr lang="en-US" sz="1100" dirty="0" smtClean="0">
                <a:solidFill>
                  <a:srgbClr val="000000"/>
                </a:solidFill>
                <a:latin typeface="Calibri"/>
              </a:rPr>
              <a:t>COALFIELD TOWNSHIP	DIVIDE	ROAD REPAIR OF LARGE HOLES, MAINTENANCE AND GRAVEL		$50,000</a:t>
            </a:r>
          </a:p>
          <a:p>
            <a:pPr>
              <a:buFont typeface="Arial" pitchFamily="34" charset="0"/>
              <a:buChar char="•"/>
            </a:pPr>
            <a:r>
              <a:rPr lang="en-US" sz="1100" dirty="0" smtClean="0">
                <a:solidFill>
                  <a:srgbClr val="000000"/>
                </a:solidFill>
                <a:latin typeface="Calibri"/>
              </a:rPr>
              <a:t>COLQUHOUN TWP	RENVILLE	ROAD REPAIRS					$2,600</a:t>
            </a:r>
          </a:p>
          <a:p>
            <a:pPr>
              <a:buFont typeface="Arial" pitchFamily="34" charset="0"/>
              <a:buChar char="•"/>
            </a:pPr>
            <a:r>
              <a:rPr lang="en-US" sz="1100" dirty="0" smtClean="0">
                <a:solidFill>
                  <a:srgbClr val="000000"/>
                </a:solidFill>
                <a:latin typeface="Calibri"/>
              </a:rPr>
              <a:t>COLVILLE TOWNSHIP	BURKE	ROAD REPAIR					$2,600</a:t>
            </a:r>
          </a:p>
          <a:p>
            <a:pPr>
              <a:buFont typeface="Arial" pitchFamily="34" charset="0"/>
              <a:buChar char="•"/>
            </a:pPr>
            <a:r>
              <a:rPr lang="en-US" sz="1100" dirty="0" err="1" smtClean="0">
                <a:solidFill>
                  <a:srgbClr val="000000"/>
                </a:solidFill>
                <a:latin typeface="Calibri"/>
              </a:rPr>
              <a:t>CORDELIA</a:t>
            </a:r>
            <a:r>
              <a:rPr lang="en-US" sz="1100" dirty="0" smtClean="0">
                <a:solidFill>
                  <a:srgbClr val="000000"/>
                </a:solidFill>
                <a:latin typeface="Calibri"/>
              </a:rPr>
              <a:t> TOWNSHIP	BOTTINEAU	22ND AVE NE					$2,600</a:t>
            </a:r>
          </a:p>
          <a:p>
            <a:pPr>
              <a:buFont typeface="Arial" pitchFamily="34" charset="0"/>
              <a:buChar char="•"/>
            </a:pPr>
            <a:r>
              <a:rPr lang="en-US" sz="1100" dirty="0" smtClean="0">
                <a:solidFill>
                  <a:srgbClr val="000000"/>
                </a:solidFill>
                <a:latin typeface="Calibri"/>
              </a:rPr>
              <a:t>COTTONWOOD TWP	MOUNTRAIL	GRAVELING AND REPAIRS				$2,600</a:t>
            </a:r>
          </a:p>
          <a:p>
            <a:pPr>
              <a:buFont typeface="Arial" pitchFamily="34" charset="0"/>
              <a:buChar char="•"/>
            </a:pPr>
            <a:r>
              <a:rPr lang="en-US" sz="1100" dirty="0" smtClean="0">
                <a:solidFill>
                  <a:srgbClr val="000000"/>
                </a:solidFill>
                <a:latin typeface="Calibri"/>
              </a:rPr>
              <a:t>CRANE CREEK TOWNSHIP	MOUNTRAIL	GRAVEL 43RD ST &amp; 82ND AVE				$2,600</a:t>
            </a:r>
          </a:p>
          <a:p>
            <a:pPr>
              <a:buFont typeface="Arial" pitchFamily="34" charset="0"/>
              <a:buChar char="•"/>
            </a:pPr>
            <a:r>
              <a:rPr lang="en-US" sz="1100" dirty="0" smtClean="0">
                <a:solidFill>
                  <a:srgbClr val="000000"/>
                </a:solidFill>
                <a:latin typeface="Calibri"/>
              </a:rPr>
              <a:t>DALE TOWNSHIP	BURKE	ROAD MAINTENANCE				$2,600</a:t>
            </a:r>
          </a:p>
          <a:p>
            <a:endParaRPr lang="en-US" sz="1100" u="sng" dirty="0" smtClean="0">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DELHI TOWNSHIP	GOLDEN </a:t>
            </a:r>
            <a:r>
              <a:rPr lang="en-US" sz="1100" dirty="0" err="1" smtClean="0">
                <a:solidFill>
                  <a:srgbClr val="000000"/>
                </a:solidFill>
                <a:latin typeface="Calibri"/>
              </a:rPr>
              <a:t>VALLY</a:t>
            </a:r>
            <a:r>
              <a:rPr lang="en-US" sz="1100" dirty="0" smtClean="0">
                <a:solidFill>
                  <a:srgbClr val="000000"/>
                </a:solidFill>
                <a:latin typeface="Calibri"/>
              </a:rPr>
              <a:t>	SAFETY ISSUES ON 161ST AVE SW			$87,600</a:t>
            </a:r>
          </a:p>
          <a:p>
            <a:pPr>
              <a:buFont typeface="Arial" pitchFamily="34" charset="0"/>
              <a:buChar char="•"/>
            </a:pPr>
            <a:r>
              <a:rPr lang="en-US" sz="1100" dirty="0" smtClean="0">
                <a:solidFill>
                  <a:srgbClr val="000000"/>
                </a:solidFill>
                <a:latin typeface="Calibri"/>
              </a:rPr>
              <a:t>DENMARK TOWNSHIP	WARD	ROAD MAINTENANCE AND REPAIR			$2,600</a:t>
            </a:r>
          </a:p>
          <a:p>
            <a:pPr>
              <a:buFont typeface="Arial" pitchFamily="34" charset="0"/>
              <a:buChar char="•"/>
            </a:pPr>
            <a:r>
              <a:rPr lang="en-US" sz="1100" dirty="0" smtClean="0">
                <a:solidFill>
                  <a:srgbClr val="000000"/>
                </a:solidFill>
                <a:latin typeface="Calibri"/>
              </a:rPr>
              <a:t>DEWITT TOWNSHIP	DIVIDE	ROAD REPAIR &amp; UPSCALE				$2,600</a:t>
            </a:r>
          </a:p>
          <a:p>
            <a:pPr>
              <a:buFont typeface="Arial" pitchFamily="34" charset="0"/>
              <a:buChar char="•"/>
            </a:pPr>
            <a:r>
              <a:rPr lang="en-US" sz="1100" dirty="0" smtClean="0">
                <a:solidFill>
                  <a:srgbClr val="000000"/>
                </a:solidFill>
                <a:latin typeface="Calibri"/>
              </a:rPr>
              <a:t>DRY FORK TOWNSHIP	WILLIAMS	ALL TOWNSHIP ROADS				$2,600</a:t>
            </a:r>
          </a:p>
          <a:p>
            <a:pPr>
              <a:buFont typeface="Arial" pitchFamily="34" charset="0"/>
              <a:buChar char="•"/>
            </a:pPr>
            <a:r>
              <a:rPr lang="en-US" sz="1100" dirty="0" smtClean="0">
                <a:solidFill>
                  <a:srgbClr val="000000"/>
                </a:solidFill>
                <a:latin typeface="Calibri"/>
              </a:rPr>
              <a:t>EAST FORK TOWNSHIP	WILLIAMS	KEEP UP ROADS FROM TRAFFIC FROM OIL ACTIVITIES		$2,600</a:t>
            </a:r>
          </a:p>
          <a:p>
            <a:pPr>
              <a:buFont typeface="Arial" pitchFamily="34" charset="0"/>
              <a:buChar char="•"/>
            </a:pPr>
            <a:r>
              <a:rPr lang="en-US" sz="1100" dirty="0" smtClean="0">
                <a:solidFill>
                  <a:srgbClr val="000000"/>
                </a:solidFill>
                <a:latin typeface="Calibri"/>
              </a:rPr>
              <a:t>EDEN VALLEY TOWNSHIP	RENVILLE	ROAD CONSTRUCTION				$2,600</a:t>
            </a:r>
          </a:p>
          <a:p>
            <a:pPr>
              <a:buFont typeface="Arial" pitchFamily="34" charset="0"/>
              <a:buChar char="•"/>
            </a:pPr>
            <a:r>
              <a:rPr lang="en-US" sz="1100" dirty="0" smtClean="0">
                <a:solidFill>
                  <a:srgbClr val="000000"/>
                </a:solidFill>
                <a:latin typeface="Calibri"/>
              </a:rPr>
              <a:t>EGG CREEK TOWNSHIP	MCHENRY	REPAIR ROAD IN EGG CREEK TOWNSHIP			$2,600</a:t>
            </a:r>
          </a:p>
          <a:p>
            <a:pPr>
              <a:buFont typeface="Arial" pitchFamily="34" charset="0"/>
              <a:buChar char="•"/>
            </a:pPr>
            <a:r>
              <a:rPr lang="en-US" sz="1100" dirty="0" err="1" smtClean="0">
                <a:solidFill>
                  <a:srgbClr val="000000"/>
                </a:solidFill>
                <a:latin typeface="Calibri"/>
              </a:rPr>
              <a:t>EIDSVOLD</a:t>
            </a:r>
            <a:r>
              <a:rPr lang="en-US" sz="1100" dirty="0" smtClean="0">
                <a:solidFill>
                  <a:srgbClr val="000000"/>
                </a:solidFill>
                <a:latin typeface="Calibri"/>
              </a:rPr>
              <a:t> TOWNSHIP	BOTTINEAU	ROAD REPAIR &amp; BRIDGE REPLACEMENT			$2,600</a:t>
            </a:r>
          </a:p>
          <a:p>
            <a:pPr>
              <a:buFont typeface="Arial" pitchFamily="34" charset="0"/>
              <a:buChar char="•"/>
            </a:pPr>
            <a:r>
              <a:rPr lang="en-US" sz="1100" dirty="0" smtClean="0">
                <a:solidFill>
                  <a:srgbClr val="000000"/>
                </a:solidFill>
                <a:latin typeface="Calibri"/>
              </a:rPr>
              <a:t>ELKHORN TOWNSHIP	DIVIDE	ROAD INFRASTRUCTURE REPAIR 2012			$2,600</a:t>
            </a:r>
          </a:p>
          <a:p>
            <a:pPr>
              <a:buFont typeface="Arial" pitchFamily="34" charset="0"/>
              <a:buChar char="•"/>
            </a:pPr>
            <a:r>
              <a:rPr lang="en-US" sz="1100" dirty="0" smtClean="0">
                <a:solidFill>
                  <a:srgbClr val="000000"/>
                </a:solidFill>
                <a:latin typeface="Calibri"/>
              </a:rPr>
              <a:t>ELMS TOWNSHIP	BOTTINEAU	ELMS OIL ROAD REPAIR				$2,600</a:t>
            </a:r>
          </a:p>
          <a:p>
            <a:pPr>
              <a:buFont typeface="Arial" pitchFamily="34" charset="0"/>
              <a:buChar char="•"/>
            </a:pPr>
            <a:r>
              <a:rPr lang="en-US" sz="1100" dirty="0" smtClean="0">
                <a:solidFill>
                  <a:srgbClr val="000000"/>
                </a:solidFill>
                <a:latin typeface="Calibri"/>
              </a:rPr>
              <a:t>ENSIGN TOWNSHIP	RENVILLE	CONTINUATION OF 2011 ROAD FLOOD/DAMAGE REPAIRS		$2,600</a:t>
            </a:r>
          </a:p>
          <a:p>
            <a:pPr>
              <a:buFont typeface="Arial" pitchFamily="34" charset="0"/>
              <a:buChar char="•"/>
            </a:pPr>
            <a:r>
              <a:rPr lang="en-US" sz="1100" dirty="0" smtClean="0">
                <a:solidFill>
                  <a:srgbClr val="000000"/>
                </a:solidFill>
                <a:latin typeface="Calibri"/>
              </a:rPr>
              <a:t>EQUALITY TOWNSHIP	WILLIAMS	2012 FALL ROAD MAINTENANCE			$2,600</a:t>
            </a:r>
          </a:p>
          <a:p>
            <a:pPr>
              <a:buFont typeface="Arial" pitchFamily="34" charset="0"/>
              <a:buChar char="•"/>
            </a:pPr>
            <a:r>
              <a:rPr lang="en-US" sz="1100" dirty="0" err="1" smtClean="0">
                <a:solidFill>
                  <a:srgbClr val="000000"/>
                </a:solidFill>
                <a:latin typeface="Calibri"/>
              </a:rPr>
              <a:t>FARMVALE</a:t>
            </a:r>
            <a:r>
              <a:rPr lang="en-US" sz="1100" dirty="0" smtClean="0">
                <a:solidFill>
                  <a:srgbClr val="000000"/>
                </a:solidFill>
                <a:latin typeface="Calibri"/>
              </a:rPr>
              <a:t> TOWNSHIP	WILLIAMS	GRAVEL TO PERFORM GENERAL MAINTENANCE			$2,600</a:t>
            </a:r>
          </a:p>
          <a:p>
            <a:pPr>
              <a:buFont typeface="Arial" pitchFamily="34" charset="0"/>
              <a:buChar char="•"/>
            </a:pPr>
            <a:r>
              <a:rPr lang="en-US" sz="1100" dirty="0" smtClean="0">
                <a:solidFill>
                  <a:srgbClr val="000000"/>
                </a:solidFill>
                <a:latin typeface="Calibri"/>
              </a:rPr>
              <a:t>FAY TOWNSHIP	BURKE	FAY TOWNSHIP ROAD REPAIR AND MAINTENANCE		$2,600</a:t>
            </a:r>
          </a:p>
          <a:p>
            <a:pPr>
              <a:buFont typeface="Arial" pitchFamily="34" charset="0"/>
              <a:buChar char="•"/>
            </a:pPr>
            <a:r>
              <a:rPr lang="en-US" sz="1100" dirty="0" smtClean="0">
                <a:solidFill>
                  <a:srgbClr val="000000"/>
                </a:solidFill>
                <a:latin typeface="Calibri"/>
              </a:rPr>
              <a:t>FERTILE VALLEY TWP	DIVIDE	ROAD CONSTRUCTION				$2,600</a:t>
            </a:r>
          </a:p>
          <a:p>
            <a:pPr>
              <a:buFont typeface="Arial" pitchFamily="34" charset="0"/>
              <a:buChar char="•"/>
            </a:pPr>
            <a:r>
              <a:rPr lang="en-US" sz="1100" dirty="0" smtClean="0">
                <a:solidFill>
                  <a:srgbClr val="000000"/>
                </a:solidFill>
                <a:latin typeface="Calibri"/>
              </a:rPr>
              <a:t>FOOTHILLS TOWNSHIP	BURKE	RESHAPE AND GRAVEL ROAD				$2,600</a:t>
            </a:r>
          </a:p>
          <a:p>
            <a:pPr>
              <a:buFont typeface="Arial" pitchFamily="34" charset="0"/>
              <a:buChar char="•"/>
            </a:pPr>
            <a:r>
              <a:rPr lang="en-US" sz="1100" dirty="0" err="1" smtClean="0">
                <a:solidFill>
                  <a:srgbClr val="000000"/>
                </a:solidFill>
                <a:latin typeface="Calibri"/>
              </a:rPr>
              <a:t>FORTHUN</a:t>
            </a:r>
            <a:r>
              <a:rPr lang="en-US" sz="1100" dirty="0" smtClean="0">
                <a:solidFill>
                  <a:srgbClr val="000000"/>
                </a:solidFill>
                <a:latin typeface="Calibri"/>
              </a:rPr>
              <a:t> TOWNSHIP	BURKE	REBUILD AND REPAIR BAD SPOTS CAUSED BY OIL FIELD TRAFFIC		$100,000</a:t>
            </a:r>
          </a:p>
          <a:p>
            <a:pPr>
              <a:buFont typeface="Arial" pitchFamily="34" charset="0"/>
              <a:buChar char="•"/>
            </a:pPr>
            <a:r>
              <a:rPr lang="en-US" sz="1100" dirty="0" smtClean="0">
                <a:solidFill>
                  <a:srgbClr val="000000"/>
                </a:solidFill>
                <a:latin typeface="Calibri"/>
              </a:rPr>
              <a:t>FRAZIER TOWNSHIP	DIVIDE	GRAVEL AND MAINTENANCE OF ROADS, HEAVY OIL FIELD TRAFFIC	$2,600</a:t>
            </a:r>
          </a:p>
          <a:p>
            <a:pPr>
              <a:buFont typeface="Arial" pitchFamily="34" charset="0"/>
              <a:buChar char="•"/>
            </a:pPr>
            <a:r>
              <a:rPr lang="en-US" sz="1100" dirty="0" smtClean="0">
                <a:solidFill>
                  <a:srgbClr val="000000"/>
                </a:solidFill>
                <a:latin typeface="Calibri"/>
              </a:rPr>
              <a:t>FREDERICK TOWNSHIP	DIVIDE	MAJOR ARTERY AND MAINTENANCE			$2,600</a:t>
            </a:r>
          </a:p>
          <a:p>
            <a:pPr>
              <a:buFont typeface="Arial" pitchFamily="34" charset="0"/>
              <a:buChar char="•"/>
            </a:pPr>
            <a:r>
              <a:rPr lang="en-US" sz="1100" dirty="0" err="1" smtClean="0">
                <a:solidFill>
                  <a:srgbClr val="000000"/>
                </a:solidFill>
                <a:latin typeface="Calibri"/>
              </a:rPr>
              <a:t>GARNESS</a:t>
            </a:r>
            <a:r>
              <a:rPr lang="en-US" sz="1100" dirty="0" smtClean="0">
                <a:solidFill>
                  <a:srgbClr val="000000"/>
                </a:solidFill>
                <a:latin typeface="Calibri"/>
              </a:rPr>
              <a:t> TOWNSHIP	BURKE	MAINTAIN TOWNSHIP ROADS DUE TO HEAVY OIL TRAFFIC		$2,600</a:t>
            </a:r>
          </a:p>
          <a:p>
            <a:pPr>
              <a:buFont typeface="Arial" pitchFamily="34" charset="0"/>
              <a:buChar char="•"/>
            </a:pPr>
            <a:r>
              <a:rPr lang="en-US" sz="1100" dirty="0" smtClean="0">
                <a:solidFill>
                  <a:srgbClr val="000000"/>
                </a:solidFill>
                <a:latin typeface="Calibri"/>
              </a:rPr>
              <a:t>GARNET TOWNSHIP	DIVIDE	RECONSTRUCTION OF TOWNSHIP ROAD			$2,600</a:t>
            </a:r>
            <a:endParaRPr lang="en-US" sz="1100" u="sng" dirty="0" smtClean="0">
              <a:latin typeface="Calibri" pitchFamily="34" charset="0"/>
              <a:cs typeface="Calibri" pitchFamily="34" charset="0"/>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GOOSENECK TOWNSHIP	DIVIDE	SAFETY - #2 - ROAD (RE) BUILDING AND MAINTENANCE		$100,000</a:t>
            </a:r>
          </a:p>
          <a:p>
            <a:pPr>
              <a:buFont typeface="Arial" pitchFamily="34" charset="0"/>
              <a:buChar char="•"/>
            </a:pPr>
            <a:r>
              <a:rPr lang="en-US" sz="1100" dirty="0" smtClean="0">
                <a:solidFill>
                  <a:srgbClr val="000000"/>
                </a:solidFill>
                <a:latin typeface="Calibri"/>
              </a:rPr>
              <a:t>GRASSLAND TOWNSHIP	RENVILLE	WATER DISPOSAL WELL ROAD REBUILD			$2,600</a:t>
            </a:r>
          </a:p>
          <a:p>
            <a:pPr>
              <a:buFont typeface="Arial" pitchFamily="34" charset="0"/>
              <a:buChar char="•"/>
            </a:pPr>
            <a:r>
              <a:rPr lang="en-US" sz="1100" dirty="0" smtClean="0">
                <a:solidFill>
                  <a:srgbClr val="000000"/>
                </a:solidFill>
                <a:latin typeface="Calibri"/>
              </a:rPr>
              <a:t>GREENBUSH TOWNSHIP	WARD	REBUILD OIL TRAFFIC IMPACTED ROADS			$2,538</a:t>
            </a:r>
          </a:p>
          <a:p>
            <a:pPr>
              <a:buFont typeface="Arial" pitchFamily="34" charset="0"/>
              <a:buChar char="•"/>
            </a:pPr>
            <a:r>
              <a:rPr lang="en-US" sz="1100" dirty="0" smtClean="0">
                <a:solidFill>
                  <a:srgbClr val="000000"/>
                </a:solidFill>
                <a:latin typeface="Calibri"/>
              </a:rPr>
              <a:t>GRENORA TOWNSHIP	WILLIAMS	REBUILDING/IMPROVING 155TH AVE NW			$2,600</a:t>
            </a:r>
          </a:p>
          <a:p>
            <a:pPr>
              <a:buFont typeface="Arial" pitchFamily="34" charset="0"/>
              <a:buChar char="•"/>
            </a:pPr>
            <a:r>
              <a:rPr lang="en-US" sz="1100" dirty="0" smtClean="0">
                <a:solidFill>
                  <a:srgbClr val="000000"/>
                </a:solidFill>
                <a:latin typeface="Calibri"/>
              </a:rPr>
              <a:t>GROVER TOWNSHIP	RENVILLE	GRAVEL, </a:t>
            </a:r>
            <a:r>
              <a:rPr lang="en-US" sz="1100" dirty="0" err="1" smtClean="0">
                <a:solidFill>
                  <a:srgbClr val="000000"/>
                </a:solidFill>
                <a:latin typeface="Calibri"/>
              </a:rPr>
              <a:t>MAINT</a:t>
            </a:r>
            <a:r>
              <a:rPr lang="en-US" sz="1100" dirty="0" smtClean="0">
                <a:solidFill>
                  <a:srgbClr val="000000"/>
                </a:solidFill>
                <a:latin typeface="Calibri"/>
              </a:rPr>
              <a:t> </a:t>
            </a:r>
            <a:r>
              <a:rPr lang="en-US" sz="1100" dirty="0" err="1" smtClean="0">
                <a:solidFill>
                  <a:srgbClr val="000000"/>
                </a:solidFill>
                <a:latin typeface="Calibri"/>
              </a:rPr>
              <a:t>RDS</a:t>
            </a:r>
            <a:r>
              <a:rPr lang="en-US" sz="1100" dirty="0" smtClean="0">
                <a:solidFill>
                  <a:srgbClr val="000000"/>
                </a:solidFill>
                <a:latin typeface="Calibri"/>
              </a:rPr>
              <a:t>, REBUILD 1 MILE OF RD			$2,600</a:t>
            </a:r>
          </a:p>
          <a:p>
            <a:pPr>
              <a:buFont typeface="Arial" pitchFamily="34" charset="0"/>
              <a:buChar char="•"/>
            </a:pPr>
            <a:r>
              <a:rPr lang="en-US" sz="1100" dirty="0" err="1" smtClean="0">
                <a:solidFill>
                  <a:srgbClr val="000000"/>
                </a:solidFill>
                <a:latin typeface="Calibri"/>
              </a:rPr>
              <a:t>HAMERLY</a:t>
            </a:r>
            <a:r>
              <a:rPr lang="en-US" sz="1100" dirty="0" smtClean="0">
                <a:solidFill>
                  <a:srgbClr val="000000"/>
                </a:solidFill>
                <a:latin typeface="Calibri"/>
              </a:rPr>
              <a:t> TOWNSHIP	RENVILLE	REBUILD 1 MILE OF ROAD				$2,600</a:t>
            </a:r>
          </a:p>
          <a:p>
            <a:pPr>
              <a:buFont typeface="Arial" pitchFamily="34" charset="0"/>
              <a:buChar char="•"/>
            </a:pPr>
            <a:r>
              <a:rPr lang="en-US" sz="1100" dirty="0" smtClean="0">
                <a:solidFill>
                  <a:srgbClr val="000000"/>
                </a:solidFill>
                <a:latin typeface="Calibri"/>
              </a:rPr>
              <a:t>HAMLET TOWNSHIP	RENVILLE	GRAVELING, ROAD REPAIRS DUE TO INCREASED OIL ACTIVITY		$2,600</a:t>
            </a:r>
          </a:p>
          <a:p>
            <a:pPr>
              <a:buFont typeface="Arial" pitchFamily="34" charset="0"/>
              <a:buChar char="•"/>
            </a:pPr>
            <a:r>
              <a:rPr lang="en-US" sz="1100" dirty="0" err="1" smtClean="0">
                <a:solidFill>
                  <a:srgbClr val="000000"/>
                </a:solidFill>
                <a:latin typeface="Calibri"/>
              </a:rPr>
              <a:t>HARAM</a:t>
            </a:r>
            <a:r>
              <a:rPr lang="en-US" sz="1100" dirty="0" smtClean="0">
                <a:solidFill>
                  <a:srgbClr val="000000"/>
                </a:solidFill>
                <a:latin typeface="Calibri"/>
              </a:rPr>
              <a:t> TOWNSHIP	BOTTINEAU	HAUL ROUTE REBUILD				$2,600</a:t>
            </a:r>
          </a:p>
          <a:p>
            <a:pPr>
              <a:buFont typeface="Arial" pitchFamily="34" charset="0"/>
              <a:buChar char="•"/>
            </a:pPr>
            <a:r>
              <a:rPr lang="en-US" sz="1100" dirty="0" smtClean="0">
                <a:solidFill>
                  <a:srgbClr val="000000"/>
                </a:solidFill>
                <a:latin typeface="Calibri"/>
              </a:rPr>
              <a:t>HARDSCRABBLE TWP	WILLIAMS	MAINTENANCE ISSUES				$2,600</a:t>
            </a:r>
          </a:p>
          <a:p>
            <a:pPr>
              <a:buFont typeface="Arial" pitchFamily="34" charset="0"/>
              <a:buChar char="•"/>
            </a:pPr>
            <a:r>
              <a:rPr lang="en-US" sz="1100" dirty="0" smtClean="0">
                <a:solidFill>
                  <a:srgbClr val="000000"/>
                </a:solidFill>
                <a:latin typeface="Calibri"/>
              </a:rPr>
              <a:t>HARMONIOUS TWP	BURKE	REPLACE CULVERT AND GRAVELING			$2,600</a:t>
            </a:r>
          </a:p>
          <a:p>
            <a:pPr>
              <a:buFont typeface="Arial" pitchFamily="34" charset="0"/>
              <a:buChar char="•"/>
            </a:pPr>
            <a:r>
              <a:rPr lang="en-US" sz="1100" dirty="0" smtClean="0">
                <a:solidFill>
                  <a:srgbClr val="000000"/>
                </a:solidFill>
                <a:latin typeface="Calibri"/>
              </a:rPr>
              <a:t>HASTINGS TOWNSHIP	BOTTINEAU	ROAD CONSTRUCTION				$2,600</a:t>
            </a:r>
          </a:p>
          <a:p>
            <a:pPr>
              <a:buFont typeface="Arial" pitchFamily="34" charset="0"/>
              <a:buChar char="•"/>
            </a:pPr>
            <a:r>
              <a:rPr lang="en-US" sz="1100" dirty="0" smtClean="0">
                <a:solidFill>
                  <a:srgbClr val="000000"/>
                </a:solidFill>
                <a:latin typeface="Calibri"/>
              </a:rPr>
              <a:t>HAWKEYE TOWNSHIP	DIVIDE	ROAD GRAVELING AND REPAIR				$2,600</a:t>
            </a:r>
          </a:p>
          <a:p>
            <a:pPr>
              <a:buFont typeface="Arial" pitchFamily="34" charset="0"/>
              <a:buChar char="•"/>
            </a:pPr>
            <a:r>
              <a:rPr lang="en-US" sz="1100" dirty="0" smtClean="0">
                <a:solidFill>
                  <a:srgbClr val="000000"/>
                </a:solidFill>
                <a:latin typeface="Calibri"/>
              </a:rPr>
              <a:t>HAWKEYE VALLEY TWP	MCKENZIE	BAD ROADS - 104TH AVE ROAD REPAIR			$84,000</a:t>
            </a:r>
          </a:p>
          <a:p>
            <a:pPr>
              <a:buFont typeface="Arial" pitchFamily="34" charset="0"/>
              <a:buChar char="•"/>
            </a:pPr>
            <a:r>
              <a:rPr lang="en-US" sz="1100" dirty="0" err="1" smtClean="0">
                <a:solidFill>
                  <a:srgbClr val="000000"/>
                </a:solidFill>
                <a:latin typeface="Calibri"/>
              </a:rPr>
              <a:t>HAYLAND</a:t>
            </a:r>
            <a:r>
              <a:rPr lang="en-US" sz="1100" dirty="0" smtClean="0">
                <a:solidFill>
                  <a:srgbClr val="000000"/>
                </a:solidFill>
                <a:latin typeface="Calibri"/>
              </a:rPr>
              <a:t> TOWNSHIP	DIVIDE	REBUILD GRADE AND GRAVEL 6 MILES OF ROAD			$2,600</a:t>
            </a:r>
          </a:p>
          <a:p>
            <a:pPr>
              <a:buFont typeface="Arial" pitchFamily="34" charset="0"/>
              <a:buChar char="•"/>
            </a:pPr>
            <a:r>
              <a:rPr lang="en-US" sz="1100" dirty="0" smtClean="0">
                <a:solidFill>
                  <a:srgbClr val="000000"/>
                </a:solidFill>
                <a:latin typeface="Calibri"/>
              </a:rPr>
              <a:t>HENRY TOWNSHIP	GOLDEN </a:t>
            </a:r>
            <a:r>
              <a:rPr lang="en-US" sz="1100" dirty="0" err="1" smtClean="0">
                <a:solidFill>
                  <a:srgbClr val="000000"/>
                </a:solidFill>
                <a:latin typeface="Calibri"/>
              </a:rPr>
              <a:t>VALLY</a:t>
            </a:r>
            <a:r>
              <a:rPr lang="en-US" sz="1100" dirty="0" smtClean="0">
                <a:solidFill>
                  <a:srgbClr val="000000"/>
                </a:solidFill>
                <a:latin typeface="Calibri"/>
              </a:rPr>
              <a:t>	SNOW REMOVAL WINTER 2010 &amp; 2011 &amp; NEW SURFACE		$2,600</a:t>
            </a:r>
          </a:p>
          <a:p>
            <a:pPr>
              <a:buFont typeface="Arial" pitchFamily="34" charset="0"/>
              <a:buChar char="•"/>
            </a:pPr>
            <a:r>
              <a:rPr lang="en-US" sz="1100" dirty="0" smtClean="0">
                <a:solidFill>
                  <a:srgbClr val="000000"/>
                </a:solidFill>
                <a:latin typeface="Calibri"/>
              </a:rPr>
              <a:t>HURLEY TOWNSHIP	RENVILLE	ROAD GRAVELING AND MAINTENANCE			$2,600</a:t>
            </a:r>
          </a:p>
          <a:p>
            <a:pPr>
              <a:buFont typeface="Arial" pitchFamily="34" charset="0"/>
              <a:buChar char="•"/>
            </a:pPr>
            <a:r>
              <a:rPr lang="en-US" sz="1100" dirty="0" smtClean="0">
                <a:solidFill>
                  <a:srgbClr val="000000"/>
                </a:solidFill>
                <a:latin typeface="Calibri"/>
              </a:rPr>
              <a:t>IDAHO TOWNSHIP	MOUNTRAIL	83RD AVE AND 64TH STREET CONSTRUCTION			$2,600</a:t>
            </a:r>
          </a:p>
          <a:p>
            <a:pPr>
              <a:buFont typeface="Arial" pitchFamily="34" charset="0"/>
              <a:buChar char="•"/>
            </a:pPr>
            <a:r>
              <a:rPr lang="en-US" sz="1100" dirty="0" smtClean="0">
                <a:solidFill>
                  <a:srgbClr val="000000"/>
                </a:solidFill>
                <a:latin typeface="Calibri"/>
              </a:rPr>
              <a:t>JAMES HILL TOWNSHIP	MOUNTRAIL	GRADE 8 MILES OF TOWNSHIP ROADS			$2,600</a:t>
            </a:r>
          </a:p>
          <a:p>
            <a:pPr>
              <a:buFont typeface="Arial" pitchFamily="34" charset="0"/>
              <a:buChar char="•"/>
            </a:pPr>
            <a:r>
              <a:rPr lang="en-US" sz="1100" dirty="0" smtClean="0">
                <a:solidFill>
                  <a:srgbClr val="000000"/>
                </a:solidFill>
                <a:latin typeface="Calibri"/>
              </a:rPr>
              <a:t>KANDIYOHI TOWNSHIP	BURKE	ROAD CONSTRUCTION, RESHAPE &amp; GRAVEL			$2,600</a:t>
            </a: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KANE TOWNSHIP	BOTTINEAU	MAINTAIN TOWNSHIP ROADS WITH HIGH OIL TRAFFIC		$2,600</a:t>
            </a:r>
          </a:p>
          <a:p>
            <a:pPr>
              <a:buFont typeface="Arial" pitchFamily="34" charset="0"/>
              <a:buChar char="•"/>
            </a:pPr>
            <a:r>
              <a:rPr lang="en-US" sz="1100" dirty="0" smtClean="0">
                <a:solidFill>
                  <a:srgbClr val="000000"/>
                </a:solidFill>
                <a:latin typeface="Calibri"/>
              </a:rPr>
              <a:t>KEENE TOWNSHIP	MCKENZIE	ROAD RESURFACING				$2,600</a:t>
            </a:r>
          </a:p>
          <a:p>
            <a:pPr>
              <a:buFont typeface="Arial" pitchFamily="34" charset="0"/>
              <a:buChar char="•"/>
            </a:pPr>
            <a:r>
              <a:rPr lang="en-US" sz="1100" dirty="0" smtClean="0">
                <a:solidFill>
                  <a:srgbClr val="000000"/>
                </a:solidFill>
                <a:latin typeface="Calibri"/>
              </a:rPr>
              <a:t>KELLER TOWNSHIP	BURKE	GRADE REPAIR					$2,600</a:t>
            </a:r>
          </a:p>
          <a:p>
            <a:pPr>
              <a:buFont typeface="Arial" pitchFamily="34" charset="0"/>
              <a:buChar char="•"/>
            </a:pPr>
            <a:r>
              <a:rPr lang="en-US" sz="1100" dirty="0" smtClean="0">
                <a:solidFill>
                  <a:srgbClr val="000000"/>
                </a:solidFill>
                <a:latin typeface="Calibri"/>
              </a:rPr>
              <a:t>LAKEVIEW TOWNSHIP	BURKE	ROAD GRAVEL AND MAINTENANCE			$2,600</a:t>
            </a:r>
          </a:p>
          <a:p>
            <a:pPr>
              <a:buFont typeface="Arial" pitchFamily="34" charset="0"/>
              <a:buChar char="•"/>
            </a:pPr>
            <a:r>
              <a:rPr lang="en-US" sz="1100" dirty="0" smtClean="0">
                <a:solidFill>
                  <a:srgbClr val="000000"/>
                </a:solidFill>
                <a:latin typeface="Calibri"/>
              </a:rPr>
              <a:t>LANSFORD TOWNSHIP	BOTTINEAU	LANSFORD TOWNSHIP ROAD REPAIR			$2,600</a:t>
            </a:r>
          </a:p>
          <a:p>
            <a:pPr>
              <a:buFont typeface="Arial" pitchFamily="34" charset="0"/>
              <a:buChar char="•"/>
            </a:pPr>
            <a:r>
              <a:rPr lang="en-US" sz="1100" dirty="0" smtClean="0">
                <a:solidFill>
                  <a:srgbClr val="000000"/>
                </a:solidFill>
                <a:latin typeface="Calibri"/>
              </a:rPr>
              <a:t>LEAF MOUNTAIN TWP	BURKE	ROAD AT 93RD ST NW &amp; 92ND AVE			$2,600</a:t>
            </a:r>
          </a:p>
          <a:p>
            <a:pPr>
              <a:buFont typeface="Arial" pitchFamily="34" charset="0"/>
              <a:buChar char="•"/>
            </a:pPr>
            <a:r>
              <a:rPr lang="en-US" sz="1100" dirty="0" smtClean="0">
                <a:solidFill>
                  <a:srgbClr val="000000"/>
                </a:solidFill>
                <a:latin typeface="Calibri"/>
              </a:rPr>
              <a:t>LINCOLN VALLEY TWP	DIVIDE	SAFETY ISSUES/BAD ROADS - ROAD REBUILD &amp; REPAIR		$100,000</a:t>
            </a:r>
            <a:endParaRPr lang="en-US" sz="1100" b="1" dirty="0" smtClean="0">
              <a:solidFill>
                <a:srgbClr val="000000"/>
              </a:solidFill>
              <a:latin typeface="Calibri"/>
            </a:endParaRPr>
          </a:p>
          <a:p>
            <a:pPr>
              <a:buFont typeface="Arial" pitchFamily="34" charset="0"/>
              <a:buChar char="•"/>
            </a:pPr>
            <a:r>
              <a:rPr lang="en-US" sz="1100" dirty="0" err="1" smtClean="0">
                <a:solidFill>
                  <a:srgbClr val="000000"/>
                </a:solidFill>
                <a:latin typeface="Calibri"/>
              </a:rPr>
              <a:t>LINDAHL</a:t>
            </a:r>
            <a:r>
              <a:rPr lang="en-US" sz="1100" dirty="0" smtClean="0">
                <a:solidFill>
                  <a:srgbClr val="000000"/>
                </a:solidFill>
                <a:latin typeface="Calibri"/>
              </a:rPr>
              <a:t> TOWNSHIP	WILLIAMS	ROAD MAINTENANCE				$2,600</a:t>
            </a:r>
          </a:p>
          <a:p>
            <a:pPr>
              <a:buFont typeface="Arial" pitchFamily="34" charset="0"/>
              <a:buChar char="•"/>
            </a:pPr>
            <a:r>
              <a:rPr lang="en-US" sz="1100" dirty="0" smtClean="0">
                <a:solidFill>
                  <a:srgbClr val="000000"/>
                </a:solidFill>
                <a:latin typeface="Calibri"/>
              </a:rPr>
              <a:t>LONG CREEK TOWNSHIP	DIVIDE	SAFETY ISSUE - BUILD UP AND WIDEN ROAD			$28,000</a:t>
            </a:r>
          </a:p>
          <a:p>
            <a:pPr>
              <a:buFont typeface="Arial" pitchFamily="34" charset="0"/>
              <a:buChar char="•"/>
            </a:pPr>
            <a:r>
              <a:rPr lang="en-US" sz="1100" dirty="0" err="1" smtClean="0">
                <a:solidFill>
                  <a:srgbClr val="000000"/>
                </a:solidFill>
                <a:latin typeface="Calibri"/>
              </a:rPr>
              <a:t>LOSTWOOD</a:t>
            </a:r>
            <a:r>
              <a:rPr lang="en-US" sz="1100" dirty="0" smtClean="0">
                <a:solidFill>
                  <a:srgbClr val="000000"/>
                </a:solidFill>
                <a:latin typeface="Calibri"/>
              </a:rPr>
              <a:t> TOWNSHIP	MOUNTRAIL	GRAVELING AND ROAD REPAIR ON OIL IMPACTED ROADS		$2,600</a:t>
            </a:r>
          </a:p>
          <a:p>
            <a:pPr>
              <a:buFont typeface="Arial" pitchFamily="34" charset="0"/>
              <a:buChar char="•"/>
            </a:pPr>
            <a:r>
              <a:rPr lang="en-US" sz="1100" dirty="0" smtClean="0">
                <a:solidFill>
                  <a:srgbClr val="000000"/>
                </a:solidFill>
                <a:latin typeface="Calibri"/>
              </a:rPr>
              <a:t>LOWLAND TOWNSHIP	MOUNTRAIL	MAN CAMP RD RESURFACE / RECONSTRUCT- WELL SITE IMPACT		$2,600</a:t>
            </a:r>
          </a:p>
          <a:p>
            <a:pPr>
              <a:buFont typeface="Arial" pitchFamily="34" charset="0"/>
              <a:buChar char="•"/>
            </a:pPr>
            <a:r>
              <a:rPr lang="en-US" sz="1100" dirty="0" smtClean="0">
                <a:solidFill>
                  <a:srgbClr val="000000"/>
                </a:solidFill>
                <a:latin typeface="Calibri"/>
              </a:rPr>
              <a:t>LUCY TOWNSHIP	BURKE	ROAD CONSTRUCTION AND MAINTENANCE			$2,600</a:t>
            </a:r>
          </a:p>
          <a:p>
            <a:pPr>
              <a:buFont typeface="Arial" pitchFamily="34" charset="0"/>
              <a:buChar char="•"/>
            </a:pPr>
            <a:r>
              <a:rPr lang="en-US" sz="1100" dirty="0" smtClean="0">
                <a:solidFill>
                  <a:srgbClr val="000000"/>
                </a:solidFill>
                <a:latin typeface="Calibri"/>
              </a:rPr>
              <a:t>LUND TOWNSHIP	WARD	GRAVEL AND </a:t>
            </a:r>
            <a:r>
              <a:rPr lang="en-US" sz="1100" dirty="0" err="1" smtClean="0">
                <a:solidFill>
                  <a:srgbClr val="000000"/>
                </a:solidFill>
                <a:latin typeface="Calibri"/>
              </a:rPr>
              <a:t>BLADING</a:t>
            </a:r>
            <a:r>
              <a:rPr lang="en-US" sz="1100" dirty="0" smtClean="0">
                <a:solidFill>
                  <a:srgbClr val="000000"/>
                </a:solidFill>
                <a:latin typeface="Calibri"/>
              </a:rPr>
              <a:t> ON 135TH AVE			$2,538</a:t>
            </a:r>
          </a:p>
          <a:p>
            <a:pPr>
              <a:buFont typeface="Arial" pitchFamily="34" charset="0"/>
              <a:buChar char="•"/>
            </a:pPr>
            <a:r>
              <a:rPr lang="en-US" sz="1100" dirty="0" smtClean="0">
                <a:solidFill>
                  <a:srgbClr val="000000"/>
                </a:solidFill>
                <a:latin typeface="Calibri"/>
              </a:rPr>
              <a:t>MARSHALL TOWNSHIP	WILLIAMS	ROAD MAINTENANCE EQUIPMENT (ROAD MAINTAINER)		$2,600</a:t>
            </a:r>
          </a:p>
          <a:p>
            <a:pPr>
              <a:buFont typeface="Arial" pitchFamily="34" charset="0"/>
              <a:buChar char="•"/>
            </a:pPr>
            <a:r>
              <a:rPr lang="en-US" sz="1100" dirty="0" err="1" smtClean="0">
                <a:solidFill>
                  <a:srgbClr val="000000"/>
                </a:solidFill>
                <a:latin typeface="Calibri"/>
              </a:rPr>
              <a:t>MCALMOND</a:t>
            </a:r>
            <a:r>
              <a:rPr lang="en-US" sz="1100" dirty="0" smtClean="0">
                <a:solidFill>
                  <a:srgbClr val="000000"/>
                </a:solidFill>
                <a:latin typeface="Calibri"/>
              </a:rPr>
              <a:t> TOWNSHIP	MOUNTRAIL	SAFETY/BAD #1-CUT, RAISE AND </a:t>
            </a:r>
            <a:r>
              <a:rPr lang="en-US" sz="1100" dirty="0" err="1" smtClean="0">
                <a:solidFill>
                  <a:srgbClr val="000000"/>
                </a:solidFill>
                <a:latin typeface="Calibri"/>
              </a:rPr>
              <a:t>RESLOPE</a:t>
            </a:r>
            <a:r>
              <a:rPr lang="en-US" sz="1100" dirty="0" smtClean="0">
                <a:solidFill>
                  <a:srgbClr val="000000"/>
                </a:solidFill>
                <a:latin typeface="Calibri"/>
              </a:rPr>
              <a:t>; #2-GRAVEL /</a:t>
            </a:r>
            <a:r>
              <a:rPr lang="en-US" sz="1100" dirty="0" err="1" smtClean="0">
                <a:solidFill>
                  <a:srgbClr val="000000"/>
                </a:solidFill>
                <a:latin typeface="Calibri"/>
              </a:rPr>
              <a:t>MAINT</a:t>
            </a:r>
            <a:r>
              <a:rPr lang="en-US" sz="1100" dirty="0" smtClean="0">
                <a:solidFill>
                  <a:srgbClr val="000000"/>
                </a:solidFill>
                <a:latin typeface="Calibri"/>
              </a:rPr>
              <a:t>		$100,000</a:t>
            </a:r>
          </a:p>
          <a:p>
            <a:pPr>
              <a:buFont typeface="Arial" pitchFamily="34" charset="0"/>
              <a:buChar char="•"/>
            </a:pPr>
            <a:r>
              <a:rPr lang="en-US" sz="1100" dirty="0" err="1" smtClean="0">
                <a:solidFill>
                  <a:srgbClr val="000000"/>
                </a:solidFill>
                <a:latin typeface="Calibri"/>
              </a:rPr>
              <a:t>MCGAHAN</a:t>
            </a:r>
            <a:r>
              <a:rPr lang="en-US" sz="1100" dirty="0" smtClean="0">
                <a:solidFill>
                  <a:srgbClr val="000000"/>
                </a:solidFill>
                <a:latin typeface="Calibri"/>
              </a:rPr>
              <a:t> TOWNSHIP	MOUNTRAIL	BAD ROAD - ROAD GRAVELING				$24,000</a:t>
            </a:r>
          </a:p>
          <a:p>
            <a:pPr>
              <a:buFont typeface="Arial" pitchFamily="34" charset="0"/>
              <a:buChar char="•"/>
            </a:pPr>
            <a:r>
              <a:rPr lang="en-US" sz="1100" dirty="0" smtClean="0">
                <a:solidFill>
                  <a:srgbClr val="000000"/>
                </a:solidFill>
                <a:latin typeface="Calibri"/>
              </a:rPr>
              <a:t>MENTOR TOWNSHIP	DIVIDE	GRAVELING AND CONSTRUCTION			$2,600</a:t>
            </a:r>
          </a:p>
          <a:p>
            <a:pPr>
              <a:buFont typeface="Arial" pitchFamily="34" charset="0"/>
              <a:buChar char="•"/>
            </a:pPr>
            <a:r>
              <a:rPr lang="en-US" sz="1100" dirty="0" smtClean="0">
                <a:solidFill>
                  <a:srgbClr val="000000"/>
                </a:solidFill>
                <a:latin typeface="Calibri"/>
              </a:rPr>
              <a:t>MINNEHAHA TOWNSHIP	BOWMAN	REBUILDING OIL-IMPACTED ROAD			$2,600</a:t>
            </a:r>
          </a:p>
          <a:p>
            <a:pPr>
              <a:buFont typeface="Arial" pitchFamily="34" charset="0"/>
              <a:buChar char="•"/>
            </a:pPr>
            <a:r>
              <a:rPr lang="en-US" sz="1100" dirty="0" smtClean="0">
                <a:solidFill>
                  <a:srgbClr val="000000"/>
                </a:solidFill>
                <a:latin typeface="Calibri"/>
              </a:rPr>
              <a:t>MINNESOTA TOWNSHIP	BURKE	ROAD REPAIR					$2,600</a:t>
            </a:r>
          </a:p>
          <a:p>
            <a:pPr>
              <a:buFont typeface="Arial" pitchFamily="34" charset="0"/>
              <a:buChar char="•"/>
            </a:pPr>
            <a:r>
              <a:rPr lang="en-US" sz="1100" dirty="0" smtClean="0">
                <a:solidFill>
                  <a:srgbClr val="000000"/>
                </a:solidFill>
                <a:latin typeface="Calibri"/>
              </a:rPr>
              <a:t>MISSOURI RIDGE TWP	WILLIAMS	BAD ROAD/SAFETY ISSUE - BIG HOLES - 134TH AND 58 ST		$100,000</a:t>
            </a: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MOUNT ROSE TWP	BOTTINEAU	SAFETY ISSUE INCLUDING NARROW - FIX ROAD 24TH AVE NW		$20,000</a:t>
            </a:r>
          </a:p>
          <a:p>
            <a:pPr>
              <a:buFont typeface="Arial" pitchFamily="34" charset="0"/>
              <a:buChar char="•"/>
            </a:pPr>
            <a:r>
              <a:rPr lang="en-US" sz="1100" dirty="0" smtClean="0">
                <a:solidFill>
                  <a:srgbClr val="000000"/>
                </a:solidFill>
                <a:latin typeface="Calibri"/>
              </a:rPr>
              <a:t>MYRTLE TOWNSHIP	MOUNTRAIL	TOWNSHIP ROAD REPAIR &amp; RECONSTRUCTION			$2,600</a:t>
            </a:r>
          </a:p>
          <a:p>
            <a:pPr>
              <a:buFont typeface="Arial" pitchFamily="34" charset="0"/>
              <a:buChar char="•"/>
            </a:pPr>
            <a:r>
              <a:rPr lang="en-US" sz="1100" dirty="0" err="1" smtClean="0">
                <a:solidFill>
                  <a:srgbClr val="000000"/>
                </a:solidFill>
                <a:latin typeface="Calibri"/>
              </a:rPr>
              <a:t>NEWBORG</a:t>
            </a:r>
            <a:r>
              <a:rPr lang="en-US" sz="1100" dirty="0" smtClean="0">
                <a:solidFill>
                  <a:srgbClr val="000000"/>
                </a:solidFill>
                <a:latin typeface="Calibri"/>
              </a:rPr>
              <a:t> TOWNSHIP	BOTTINEAU	SAFETY DUE TO NARROW, ROUGH AND STEEP </a:t>
            </a:r>
            <a:r>
              <a:rPr lang="en-US" sz="1100" dirty="0" err="1" smtClean="0">
                <a:solidFill>
                  <a:srgbClr val="000000"/>
                </a:solidFill>
                <a:latin typeface="Calibri"/>
              </a:rPr>
              <a:t>INSLOPE</a:t>
            </a:r>
            <a:r>
              <a:rPr lang="en-US" sz="1100" dirty="0" smtClean="0">
                <a:solidFill>
                  <a:srgbClr val="000000"/>
                </a:solidFill>
                <a:latin typeface="Calibri"/>
              </a:rPr>
              <a:t>, REPAIR AND GRAVEL	$19,200</a:t>
            </a:r>
          </a:p>
          <a:p>
            <a:pPr>
              <a:buFont typeface="Arial" pitchFamily="34" charset="0"/>
              <a:buChar char="•"/>
            </a:pPr>
            <a:r>
              <a:rPr lang="en-US" sz="1100" dirty="0" err="1" smtClean="0">
                <a:solidFill>
                  <a:srgbClr val="000000"/>
                </a:solidFill>
                <a:latin typeface="Calibri"/>
              </a:rPr>
              <a:t>NORTHSTAR</a:t>
            </a:r>
            <a:r>
              <a:rPr lang="en-US" sz="1100" dirty="0" smtClean="0">
                <a:solidFill>
                  <a:srgbClr val="000000"/>
                </a:solidFill>
                <a:latin typeface="Calibri"/>
              </a:rPr>
              <a:t> TOWNSHIP	BURKE	ROAD REBUILD					$2,600</a:t>
            </a:r>
          </a:p>
          <a:p>
            <a:pPr>
              <a:buFont typeface="Arial" pitchFamily="34" charset="0"/>
              <a:buChar char="•"/>
            </a:pPr>
            <a:r>
              <a:rPr lang="en-US" sz="1100" dirty="0" smtClean="0">
                <a:solidFill>
                  <a:srgbClr val="000000"/>
                </a:solidFill>
                <a:latin typeface="Calibri"/>
              </a:rPr>
              <a:t>OAKLAND TOWNSHIP	MOUNTRAIL	REPAIR OF ROADS IN OAKLAND TOWNSHIP			$2,600</a:t>
            </a:r>
          </a:p>
          <a:p>
            <a:pPr>
              <a:buFont typeface="Arial" pitchFamily="34" charset="0"/>
              <a:buChar char="•"/>
            </a:pPr>
            <a:r>
              <a:rPr lang="en-US" sz="1100" dirty="0" err="1" smtClean="0">
                <a:solidFill>
                  <a:srgbClr val="000000"/>
                </a:solidFill>
                <a:latin typeface="Calibri"/>
              </a:rPr>
              <a:t>ORLIEN</a:t>
            </a:r>
            <a:r>
              <a:rPr lang="en-US" sz="1100" dirty="0" smtClean="0">
                <a:solidFill>
                  <a:srgbClr val="000000"/>
                </a:solidFill>
                <a:latin typeface="Calibri"/>
              </a:rPr>
              <a:t> TOWNSHIP	WARD	GRAVEL 2 MILES OF ROAD USED TO MAINTAIN OIL FIELD SITES		$2,600</a:t>
            </a:r>
          </a:p>
          <a:p>
            <a:pPr>
              <a:buFont typeface="Arial" pitchFamily="34" charset="0"/>
              <a:buChar char="•"/>
            </a:pPr>
            <a:r>
              <a:rPr lang="en-US" sz="1100" dirty="0" smtClean="0">
                <a:solidFill>
                  <a:srgbClr val="000000"/>
                </a:solidFill>
                <a:latin typeface="Calibri"/>
              </a:rPr>
              <a:t>OSBORN TOWNSHIP	MOUNTRAIL	OSBORN TOWNSHIP GRADING AND AGGREGATE </a:t>
            </a:r>
            <a:r>
              <a:rPr lang="en-US" sz="1100" dirty="0" err="1" smtClean="0">
                <a:solidFill>
                  <a:srgbClr val="000000"/>
                </a:solidFill>
                <a:latin typeface="Calibri"/>
              </a:rPr>
              <a:t>SERVICEING</a:t>
            </a:r>
            <a:r>
              <a:rPr lang="en-US" sz="1100" dirty="0" smtClean="0">
                <a:solidFill>
                  <a:srgbClr val="000000"/>
                </a:solidFill>
                <a:latin typeface="Calibri"/>
              </a:rPr>
              <a:t>		$2,600</a:t>
            </a:r>
          </a:p>
          <a:p>
            <a:pPr>
              <a:buFont typeface="Arial" pitchFamily="34" charset="0"/>
              <a:buChar char="•"/>
            </a:pPr>
            <a:r>
              <a:rPr lang="en-US" sz="1100" dirty="0" err="1" smtClean="0">
                <a:solidFill>
                  <a:srgbClr val="000000"/>
                </a:solidFill>
                <a:latin typeface="Calibri"/>
              </a:rPr>
              <a:t>OSLOE</a:t>
            </a:r>
            <a:r>
              <a:rPr lang="en-US" sz="1100" dirty="0" smtClean="0">
                <a:solidFill>
                  <a:srgbClr val="000000"/>
                </a:solidFill>
                <a:latin typeface="Calibri"/>
              </a:rPr>
              <a:t> TOWNSHIP	MOUNTRAIL	ROAD MAINTENANCE				$2,600</a:t>
            </a:r>
          </a:p>
          <a:p>
            <a:pPr>
              <a:buFont typeface="Arial" pitchFamily="34" charset="0"/>
              <a:buChar char="•"/>
            </a:pPr>
            <a:r>
              <a:rPr lang="en-US" sz="1100" dirty="0" smtClean="0">
                <a:solidFill>
                  <a:srgbClr val="000000"/>
                </a:solidFill>
                <a:latin typeface="Calibri"/>
              </a:rPr>
              <a:t>PALERMO TOWNSHIP	MOUNTRAIL	PALERMO TOWNSHIP ROAD IMPROVEMENTS			$2,600</a:t>
            </a:r>
          </a:p>
          <a:p>
            <a:pPr>
              <a:buFont typeface="Arial" pitchFamily="34" charset="0"/>
              <a:buChar char="•"/>
            </a:pPr>
            <a:r>
              <a:rPr lang="en-US" sz="1100" dirty="0" smtClean="0">
                <a:solidFill>
                  <a:srgbClr val="000000"/>
                </a:solidFill>
                <a:latin typeface="Calibri"/>
              </a:rPr>
              <a:t>PALMER TOWNSHIP	DIVIDE	ROAD MAINTENANCE AND WIDENING			$2,600</a:t>
            </a:r>
          </a:p>
          <a:p>
            <a:pPr>
              <a:buFont typeface="Arial" pitchFamily="34" charset="0"/>
              <a:buChar char="•"/>
            </a:pPr>
            <a:r>
              <a:rPr lang="en-US" sz="1100" dirty="0" err="1" smtClean="0">
                <a:solidFill>
                  <a:srgbClr val="000000"/>
                </a:solidFill>
                <a:latin typeface="Calibri"/>
              </a:rPr>
              <a:t>PARSHALL</a:t>
            </a:r>
            <a:r>
              <a:rPr lang="en-US" sz="1100" dirty="0" smtClean="0">
                <a:solidFill>
                  <a:srgbClr val="000000"/>
                </a:solidFill>
                <a:latin typeface="Calibri"/>
              </a:rPr>
              <a:t> TOWNSHIP	MOUNTRAIL	SAFETY - REBUILD 74TH AVE NW			$100,000</a:t>
            </a:r>
          </a:p>
          <a:p>
            <a:pPr>
              <a:buFont typeface="Arial" pitchFamily="34" charset="0"/>
              <a:buChar char="•"/>
            </a:pPr>
            <a:r>
              <a:rPr lang="en-US" sz="1100" dirty="0" smtClean="0">
                <a:solidFill>
                  <a:srgbClr val="000000"/>
                </a:solidFill>
                <a:latin typeface="Calibri"/>
              </a:rPr>
              <a:t>PASSPORT TOWNSHIP	WARD	IMPROVING SERVICES/INFRASTRUCTURE			$2,600</a:t>
            </a:r>
          </a:p>
          <a:p>
            <a:pPr>
              <a:buFont typeface="Arial" pitchFamily="34" charset="0"/>
              <a:buChar char="•"/>
            </a:pPr>
            <a:r>
              <a:rPr lang="en-US" sz="1100" dirty="0" smtClean="0">
                <a:solidFill>
                  <a:srgbClr val="000000"/>
                </a:solidFill>
                <a:latin typeface="Calibri"/>
              </a:rPr>
              <a:t>PEABODY TOWNSHIP	BOTTINEAU	GRAVEL ON ROADS USED FOR OIL TRAFFIC			$2,600</a:t>
            </a:r>
          </a:p>
          <a:p>
            <a:pPr>
              <a:buFont typeface="Arial" pitchFamily="34" charset="0"/>
              <a:buChar char="•"/>
            </a:pPr>
            <a:r>
              <a:rPr lang="en-US" sz="1100" dirty="0" err="1" smtClean="0">
                <a:solidFill>
                  <a:srgbClr val="000000"/>
                </a:solidFill>
                <a:latin typeface="Calibri"/>
              </a:rPr>
              <a:t>PHERRIN</a:t>
            </a:r>
            <a:r>
              <a:rPr lang="en-US" sz="1100" dirty="0" smtClean="0">
                <a:solidFill>
                  <a:srgbClr val="000000"/>
                </a:solidFill>
                <a:latin typeface="Calibri"/>
              </a:rPr>
              <a:t> TOWNSHIP	WILLIAMS	BAD ROAD, HIGH TRAFFIC - ROAD RESURFACING		$100,000</a:t>
            </a:r>
          </a:p>
          <a:p>
            <a:pPr>
              <a:buFont typeface="Arial" pitchFamily="34" charset="0"/>
              <a:buChar char="•"/>
            </a:pPr>
            <a:r>
              <a:rPr lang="en-US" sz="1100" dirty="0" smtClean="0">
                <a:solidFill>
                  <a:srgbClr val="000000"/>
                </a:solidFill>
                <a:latin typeface="Calibri"/>
              </a:rPr>
              <a:t>PLAIN TOWNSHIP	RENVILLE	GRAVELING RURAL ROADS				$2,600</a:t>
            </a:r>
          </a:p>
          <a:p>
            <a:pPr>
              <a:buFont typeface="Arial" pitchFamily="34" charset="0"/>
              <a:buChar char="•"/>
            </a:pPr>
            <a:r>
              <a:rPr lang="en-US" sz="1100" dirty="0" smtClean="0">
                <a:solidFill>
                  <a:srgbClr val="000000"/>
                </a:solidFill>
                <a:latin typeface="Calibri"/>
              </a:rPr>
              <a:t>PLAZA TOWNSHIP	MOUNTRAIL	REBUILD SEC 15&amp;16 N SIDE-REPLACE CULVER 5&amp;14, OIL ROAD 42 AVE - 152-88	$2,600</a:t>
            </a:r>
          </a:p>
          <a:p>
            <a:pPr>
              <a:buFont typeface="Arial" pitchFamily="34" charset="0"/>
              <a:buChar char="•"/>
            </a:pPr>
            <a:r>
              <a:rPr lang="en-US" sz="1100" dirty="0" err="1" smtClean="0">
                <a:solidFill>
                  <a:srgbClr val="000000"/>
                </a:solidFill>
                <a:latin typeface="Calibri"/>
              </a:rPr>
              <a:t>PLUMER</a:t>
            </a:r>
            <a:r>
              <a:rPr lang="en-US" sz="1100" dirty="0" smtClean="0">
                <a:solidFill>
                  <a:srgbClr val="000000"/>
                </a:solidFill>
                <a:latin typeface="Calibri"/>
              </a:rPr>
              <a:t> TOWNSHIP	DIVIDE	ROAD GRADE RAISE PROJECT				$2,600</a:t>
            </a:r>
          </a:p>
          <a:p>
            <a:pPr>
              <a:buFont typeface="Arial" pitchFamily="34" charset="0"/>
              <a:buChar char="•"/>
            </a:pPr>
            <a:r>
              <a:rPr lang="en-US" sz="1100" dirty="0" smtClean="0">
                <a:solidFill>
                  <a:srgbClr val="000000"/>
                </a:solidFill>
                <a:latin typeface="Calibri"/>
              </a:rPr>
              <a:t>PORTAL TOWNSHIP	BURKE	BUILD UP AND </a:t>
            </a:r>
            <a:r>
              <a:rPr lang="en-US" sz="1100" dirty="0" err="1" smtClean="0">
                <a:solidFill>
                  <a:srgbClr val="000000"/>
                </a:solidFill>
                <a:latin typeface="Calibri"/>
              </a:rPr>
              <a:t>REGRAVEL</a:t>
            </a:r>
            <a:r>
              <a:rPr lang="en-US" sz="1100" dirty="0" smtClean="0">
                <a:solidFill>
                  <a:srgbClr val="000000"/>
                </a:solidFill>
                <a:latin typeface="Calibri"/>
              </a:rPr>
              <a:t> ROADS			$2,600</a:t>
            </a:r>
          </a:p>
          <a:p>
            <a:pPr>
              <a:buFont typeface="Arial" pitchFamily="34" charset="0"/>
              <a:buChar char="•"/>
            </a:pPr>
            <a:r>
              <a:rPr lang="en-US" sz="1100" dirty="0" smtClean="0">
                <a:solidFill>
                  <a:srgbClr val="000000"/>
                </a:solidFill>
                <a:latin typeface="Calibri"/>
              </a:rPr>
              <a:t>POWERS LAKE TWP	MOUNTRAIL	TOWNSHIP ROAD MAINTENANCE			$2,600</a:t>
            </a:r>
          </a:p>
          <a:p>
            <a:pPr>
              <a:buFont typeface="Arial" pitchFamily="34" charset="0"/>
              <a:buChar char="•"/>
            </a:pPr>
            <a:r>
              <a:rPr lang="en-US" sz="1100" dirty="0" smtClean="0">
                <a:solidFill>
                  <a:srgbClr val="000000"/>
                </a:solidFill>
                <a:latin typeface="Calibri"/>
              </a:rPr>
              <a:t>PRESCOTT TOWNSHIP	RENVILLE	ROAD MAINTENANCE				$2,600</a:t>
            </a: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PROSPERITY TOWNSHIP	RENVILLE	GRAVEL AND MAINTENANCE OF HIGH OIL TRAFFIC ROADS		$2,600</a:t>
            </a:r>
          </a:p>
          <a:p>
            <a:pPr>
              <a:buFont typeface="Arial" pitchFamily="34" charset="0"/>
              <a:buChar char="•"/>
            </a:pPr>
            <a:r>
              <a:rPr lang="en-US" sz="1100" dirty="0" smtClean="0">
                <a:solidFill>
                  <a:srgbClr val="000000"/>
                </a:solidFill>
                <a:latin typeface="Calibri"/>
              </a:rPr>
              <a:t>PURCELL TOWNSHIP	MOUNTRAIL	ROADS					$2,600</a:t>
            </a:r>
          </a:p>
          <a:p>
            <a:pPr>
              <a:buFont typeface="Arial" pitchFamily="34" charset="0"/>
              <a:buChar char="•"/>
            </a:pPr>
            <a:r>
              <a:rPr lang="en-US" sz="1100" dirty="0" smtClean="0">
                <a:solidFill>
                  <a:srgbClr val="000000"/>
                </a:solidFill>
                <a:latin typeface="Calibri"/>
              </a:rPr>
              <a:t>RAINBOW TOWNSHIP	WILLIAMS	REPAIR INTERSECTIONS				$2,600</a:t>
            </a:r>
          </a:p>
          <a:p>
            <a:pPr>
              <a:buFont typeface="Arial" pitchFamily="34" charset="0"/>
              <a:buChar char="•"/>
            </a:pPr>
            <a:r>
              <a:rPr lang="en-US" sz="1100" dirty="0" smtClean="0">
                <a:solidFill>
                  <a:srgbClr val="000000"/>
                </a:solidFill>
                <a:latin typeface="Calibri"/>
              </a:rPr>
              <a:t>RAT LAKE TOWNSHIP	MOUNTRAIL	GRAVEL					$2,600</a:t>
            </a:r>
          </a:p>
          <a:p>
            <a:pPr>
              <a:buFont typeface="Arial" pitchFamily="34" charset="0"/>
              <a:buChar char="•"/>
            </a:pPr>
            <a:r>
              <a:rPr lang="en-US" sz="1100" dirty="0" err="1" smtClean="0">
                <a:solidFill>
                  <a:srgbClr val="000000"/>
                </a:solidFill>
                <a:latin typeface="Calibri"/>
              </a:rPr>
              <a:t>REE</a:t>
            </a:r>
            <a:r>
              <a:rPr lang="en-US" sz="1100" dirty="0" smtClean="0">
                <a:solidFill>
                  <a:srgbClr val="000000"/>
                </a:solidFill>
                <a:latin typeface="Calibri"/>
              </a:rPr>
              <a:t> TOWNSHIP	WARD	RESHAPE AND GRAVEL				$2,600</a:t>
            </a:r>
          </a:p>
          <a:p>
            <a:pPr>
              <a:buFont typeface="Arial" pitchFamily="34" charset="0"/>
              <a:buChar char="•"/>
            </a:pPr>
            <a:r>
              <a:rPr lang="en-US" sz="1100" dirty="0" smtClean="0">
                <a:solidFill>
                  <a:srgbClr val="000000"/>
                </a:solidFill>
                <a:latin typeface="Calibri"/>
              </a:rPr>
              <a:t>RENVILLE TOWNSHIP	BOTTINEAU	ROAD REBUILD					$2,600</a:t>
            </a:r>
          </a:p>
          <a:p>
            <a:pPr>
              <a:buFont typeface="Arial" pitchFamily="34" charset="0"/>
              <a:buChar char="•"/>
            </a:pPr>
            <a:r>
              <a:rPr lang="en-US" sz="1100" dirty="0" smtClean="0">
                <a:solidFill>
                  <a:srgbClr val="000000"/>
                </a:solidFill>
                <a:latin typeface="Calibri"/>
              </a:rPr>
              <a:t>RICHBURG TOWNSHIP	BOTTINEAU	MAINTENANCE AND GRAVEL ON EXISTING IMPACTED ROADS		$2,600</a:t>
            </a:r>
          </a:p>
          <a:p>
            <a:pPr>
              <a:buFont typeface="Arial" pitchFamily="34" charset="0"/>
              <a:buChar char="•"/>
            </a:pPr>
            <a:r>
              <a:rPr lang="en-US" sz="1100" dirty="0" smtClean="0">
                <a:solidFill>
                  <a:srgbClr val="000000"/>
                </a:solidFill>
                <a:latin typeface="Calibri"/>
              </a:rPr>
              <a:t>RICHLAND TOWNSHIP	BURKE	UPGRADE AND ROAD MAINTENANCE			$2,600</a:t>
            </a:r>
          </a:p>
          <a:p>
            <a:pPr>
              <a:buFont typeface="Arial" pitchFamily="34" charset="0"/>
              <a:buChar char="•"/>
            </a:pPr>
            <a:r>
              <a:rPr lang="en-US" sz="1100" dirty="0" smtClean="0">
                <a:solidFill>
                  <a:srgbClr val="000000"/>
                </a:solidFill>
                <a:latin typeface="Calibri"/>
              </a:rPr>
              <a:t>ROCK ISLAND TWP	WILLIAMS	ROAD REBUILDING				$2,600</a:t>
            </a:r>
          </a:p>
          <a:p>
            <a:pPr>
              <a:buFont typeface="Arial" pitchFamily="34" charset="0"/>
              <a:buChar char="•"/>
            </a:pPr>
            <a:r>
              <a:rPr lang="en-US" sz="1100" dirty="0" smtClean="0">
                <a:solidFill>
                  <a:srgbClr val="000000"/>
                </a:solidFill>
                <a:latin typeface="Calibri"/>
              </a:rPr>
              <a:t>ROOSEVELT TOWNSHIP	RENVILLE	ROAD GRAVELING AND REPAIR				$2,600</a:t>
            </a:r>
          </a:p>
          <a:p>
            <a:pPr>
              <a:buFont typeface="Arial" pitchFamily="34" charset="0"/>
              <a:buChar char="•"/>
            </a:pPr>
            <a:r>
              <a:rPr lang="en-US" sz="1100" dirty="0" smtClean="0">
                <a:solidFill>
                  <a:srgbClr val="000000"/>
                </a:solidFill>
                <a:latin typeface="Calibri"/>
              </a:rPr>
              <a:t>ROSS TOWNSHIP	MOUNTRAIL	BAD ROAD – REPAIR AND REPLACE GRAVEL			$64,000</a:t>
            </a:r>
          </a:p>
          <a:p>
            <a:pPr>
              <a:buFont typeface="Arial" pitchFamily="34" charset="0"/>
              <a:buChar char="•"/>
            </a:pPr>
            <a:r>
              <a:rPr lang="en-US" sz="1100" dirty="0" smtClean="0">
                <a:solidFill>
                  <a:srgbClr val="000000"/>
                </a:solidFill>
                <a:latin typeface="Calibri"/>
              </a:rPr>
              <a:t>ROUND PRAIRIE TWP	WILLIAMS	REPAIR WASHED OUT DITCH/CULVERT. RECONDITION &amp; REPAIR 2 MILES OF RD	$2,600</a:t>
            </a:r>
          </a:p>
          <a:p>
            <a:pPr>
              <a:buFont typeface="Arial" pitchFamily="34" charset="0"/>
              <a:buChar char="•"/>
            </a:pPr>
            <a:r>
              <a:rPr lang="en-US" sz="1100" dirty="0" smtClean="0">
                <a:solidFill>
                  <a:srgbClr val="000000"/>
                </a:solidFill>
                <a:latin typeface="Calibri"/>
              </a:rPr>
              <a:t>SADDLE BUTTE TWP	GOLDEN </a:t>
            </a:r>
            <a:r>
              <a:rPr lang="en-US" sz="1100" dirty="0" err="1" smtClean="0">
                <a:solidFill>
                  <a:srgbClr val="000000"/>
                </a:solidFill>
                <a:latin typeface="Calibri"/>
              </a:rPr>
              <a:t>VALLY</a:t>
            </a:r>
            <a:r>
              <a:rPr lang="en-US" sz="1100" dirty="0" smtClean="0">
                <a:solidFill>
                  <a:srgbClr val="000000"/>
                </a:solidFill>
                <a:latin typeface="Calibri"/>
              </a:rPr>
              <a:t>	SAFETY ISSUES - ROAD PROJECTS #2, #3, #4, #5 AND #6		$100,000</a:t>
            </a:r>
          </a:p>
          <a:p>
            <a:pPr>
              <a:buFont typeface="Arial" pitchFamily="34" charset="0"/>
              <a:buChar char="•"/>
            </a:pPr>
            <a:r>
              <a:rPr lang="en-US" sz="1100" dirty="0" smtClean="0">
                <a:solidFill>
                  <a:srgbClr val="000000"/>
                </a:solidFill>
                <a:latin typeface="Calibri"/>
              </a:rPr>
              <a:t>SAUK PRAIRIE TWP	WARD	AVENUE REPAIR				$2,600</a:t>
            </a:r>
          </a:p>
          <a:p>
            <a:pPr>
              <a:buFont typeface="Arial" pitchFamily="34" charset="0"/>
              <a:buChar char="•"/>
            </a:pPr>
            <a:r>
              <a:rPr lang="en-US" sz="1100" dirty="0" smtClean="0">
                <a:solidFill>
                  <a:srgbClr val="000000"/>
                </a:solidFill>
                <a:latin typeface="Calibri"/>
              </a:rPr>
              <a:t>SAUK VALLEY TWP	WILLIAMS	NEW GRAVEL PIT CONSTRUCTION			$2,600</a:t>
            </a:r>
          </a:p>
          <a:p>
            <a:pPr>
              <a:buFont typeface="Arial" pitchFamily="34" charset="0"/>
              <a:buChar char="•"/>
            </a:pPr>
            <a:r>
              <a:rPr lang="en-US" sz="1100" dirty="0" smtClean="0">
                <a:solidFill>
                  <a:srgbClr val="000000"/>
                </a:solidFill>
                <a:latin typeface="Calibri"/>
              </a:rPr>
              <a:t>SCANDIA TOWNSHIP	BOTTINEAU	OIL TRAFFIC REPAIR				$2,600</a:t>
            </a:r>
          </a:p>
          <a:p>
            <a:pPr>
              <a:buFont typeface="Arial" pitchFamily="34" charset="0"/>
              <a:buChar char="•"/>
            </a:pPr>
            <a:r>
              <a:rPr lang="en-US" sz="1100" dirty="0" err="1" smtClean="0">
                <a:solidFill>
                  <a:srgbClr val="000000"/>
                </a:solidFill>
                <a:latin typeface="Calibri"/>
              </a:rPr>
              <a:t>SCORIO</a:t>
            </a:r>
            <a:r>
              <a:rPr lang="en-US" sz="1100" dirty="0" smtClean="0">
                <a:solidFill>
                  <a:srgbClr val="000000"/>
                </a:solidFill>
                <a:latin typeface="Calibri"/>
              </a:rPr>
              <a:t> TOWNSHIP	WILLIAMS	ROAD/STREET GRAVEL AND MAINTENANCE			$2,600</a:t>
            </a:r>
          </a:p>
          <a:p>
            <a:pPr>
              <a:buFont typeface="Arial" pitchFamily="34" charset="0"/>
              <a:buChar char="•"/>
            </a:pPr>
            <a:r>
              <a:rPr lang="en-US" sz="1100" dirty="0" smtClean="0">
                <a:solidFill>
                  <a:srgbClr val="000000"/>
                </a:solidFill>
                <a:latin typeface="Calibri"/>
              </a:rPr>
              <a:t>SCOTIA TOWNSHIP	BOTTINEAU	GRADE RAISE					$2,600</a:t>
            </a:r>
          </a:p>
          <a:p>
            <a:pPr>
              <a:buFont typeface="Arial" pitchFamily="34" charset="0"/>
              <a:buChar char="•"/>
            </a:pPr>
            <a:r>
              <a:rPr lang="en-US" sz="1100" dirty="0" smtClean="0">
                <a:solidFill>
                  <a:srgbClr val="000000"/>
                </a:solidFill>
                <a:latin typeface="Calibri"/>
              </a:rPr>
              <a:t>SENTINEL CIVIL TWP	GOLDEN </a:t>
            </a:r>
            <a:r>
              <a:rPr lang="en-US" sz="1100" dirty="0" err="1" smtClean="0">
                <a:solidFill>
                  <a:srgbClr val="000000"/>
                </a:solidFill>
                <a:latin typeface="Calibri"/>
              </a:rPr>
              <a:t>VALLY</a:t>
            </a:r>
            <a:r>
              <a:rPr lang="en-US" sz="1100" dirty="0" smtClean="0">
                <a:solidFill>
                  <a:srgbClr val="000000"/>
                </a:solidFill>
                <a:latin typeface="Calibri"/>
              </a:rPr>
              <a:t>	GRAVELING SQUARE BUTTE ROAD			$2,600</a:t>
            </a:r>
          </a:p>
          <a:p>
            <a:pPr>
              <a:buFont typeface="Arial" pitchFamily="34" charset="0"/>
              <a:buChar char="•"/>
            </a:pPr>
            <a:r>
              <a:rPr lang="en-US" sz="1100" dirty="0" err="1" smtClean="0">
                <a:solidFill>
                  <a:srgbClr val="000000"/>
                </a:solidFill>
                <a:latin typeface="Calibri"/>
              </a:rPr>
              <a:t>SERGIUS</a:t>
            </a:r>
            <a:r>
              <a:rPr lang="en-US" sz="1100" dirty="0" smtClean="0">
                <a:solidFill>
                  <a:srgbClr val="000000"/>
                </a:solidFill>
                <a:latin typeface="Calibri"/>
              </a:rPr>
              <a:t> TOWNSHIP	BOTTINEAU	SAFETY/BAD ROAD - ROAD REPAIR AND MAINTENANCE		$21,600</a:t>
            </a: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SHERMAN TOWNSHIP	BOTTINEAU	ROAD REPAIR - 31				$2,600</a:t>
            </a:r>
          </a:p>
          <a:p>
            <a:pPr>
              <a:buFont typeface="Arial" pitchFamily="34" charset="0"/>
              <a:buChar char="•"/>
            </a:pPr>
            <a:r>
              <a:rPr lang="en-US" sz="1100" dirty="0" err="1" smtClean="0">
                <a:solidFill>
                  <a:srgbClr val="000000"/>
                </a:solidFill>
                <a:latin typeface="Calibri"/>
              </a:rPr>
              <a:t>SHORTCREEK</a:t>
            </a:r>
            <a:r>
              <a:rPr lang="en-US" sz="1100" dirty="0" smtClean="0">
                <a:solidFill>
                  <a:srgbClr val="000000"/>
                </a:solidFill>
                <a:latin typeface="Calibri"/>
              </a:rPr>
              <a:t> TOWNSHIP	BURKE	BAD ROAD/SAFETY - ROAD REBUILD			$100,000</a:t>
            </a:r>
          </a:p>
          <a:p>
            <a:pPr>
              <a:buFont typeface="Arial" pitchFamily="34" charset="0"/>
              <a:buChar char="•"/>
            </a:pPr>
            <a:r>
              <a:rPr lang="en-US" sz="1100" dirty="0" err="1" smtClean="0">
                <a:solidFill>
                  <a:srgbClr val="000000"/>
                </a:solidFill>
                <a:latin typeface="Calibri"/>
              </a:rPr>
              <a:t>SIDONIA</a:t>
            </a:r>
            <a:r>
              <a:rPr lang="en-US" sz="1100" dirty="0" smtClean="0">
                <a:solidFill>
                  <a:srgbClr val="000000"/>
                </a:solidFill>
                <a:latin typeface="Calibri"/>
              </a:rPr>
              <a:t> TOWNSHIP	MOUNTRAIL	GRAVEL AND MAINTENANCE ON ROADS			$2,600</a:t>
            </a:r>
          </a:p>
          <a:p>
            <a:pPr>
              <a:buFont typeface="Arial" pitchFamily="34" charset="0"/>
              <a:buChar char="•"/>
            </a:pPr>
            <a:r>
              <a:rPr lang="en-US" sz="1100" dirty="0" smtClean="0">
                <a:solidFill>
                  <a:srgbClr val="000000"/>
                </a:solidFill>
                <a:latin typeface="Calibri"/>
              </a:rPr>
              <a:t>SIKES TOWNSHIP	MOUNTRAIL	ROAD GRAVELING				$2,600</a:t>
            </a:r>
          </a:p>
          <a:p>
            <a:pPr>
              <a:buFont typeface="Arial" pitchFamily="34" charset="0"/>
              <a:buChar char="•"/>
            </a:pPr>
            <a:r>
              <a:rPr lang="en-US" sz="1100" dirty="0" smtClean="0">
                <a:solidFill>
                  <a:srgbClr val="000000"/>
                </a:solidFill>
                <a:latin typeface="Calibri"/>
              </a:rPr>
              <a:t>SIOUX TOWNSHIP	MCKENZIE	SAFETY ISSUE, VISIBILITY ZERO AT TIMES - ROADWAY DUST CONTROL	$80,000</a:t>
            </a:r>
          </a:p>
          <a:p>
            <a:pPr>
              <a:buFont typeface="Arial" pitchFamily="34" charset="0"/>
              <a:buChar char="•"/>
            </a:pPr>
            <a:r>
              <a:rPr lang="en-US" sz="1100" dirty="0" smtClean="0">
                <a:solidFill>
                  <a:srgbClr val="000000"/>
                </a:solidFill>
                <a:latin typeface="Calibri"/>
              </a:rPr>
              <a:t>SIOUX TRAIL TOWNSHIP	DIVIDE	ROAD REBUILDING &amp; MAINTENANCE			$2,600</a:t>
            </a:r>
          </a:p>
          <a:p>
            <a:pPr>
              <a:buFont typeface="Arial" pitchFamily="34" charset="0"/>
              <a:buChar char="•"/>
            </a:pPr>
            <a:r>
              <a:rPr lang="en-US" sz="1100" dirty="0" smtClean="0">
                <a:solidFill>
                  <a:srgbClr val="000000"/>
                </a:solidFill>
                <a:latin typeface="Calibri"/>
              </a:rPr>
              <a:t>SMOKEY BUTTE TOWNSHIP	DIVIDE	OIL IMPACTED ROADS			$2,600</a:t>
            </a:r>
          </a:p>
          <a:p>
            <a:pPr>
              <a:buFont typeface="Arial" pitchFamily="34" charset="0"/>
              <a:buChar char="•"/>
            </a:pPr>
            <a:r>
              <a:rPr lang="en-US" sz="1100" dirty="0" err="1" smtClean="0">
                <a:solidFill>
                  <a:srgbClr val="000000"/>
                </a:solidFill>
                <a:latin typeface="Calibri"/>
              </a:rPr>
              <a:t>SOO</a:t>
            </a:r>
            <a:r>
              <a:rPr lang="en-US" sz="1100" dirty="0" smtClean="0">
                <a:solidFill>
                  <a:srgbClr val="000000"/>
                </a:solidFill>
                <a:latin typeface="Calibri"/>
              </a:rPr>
              <a:t> TOWNSHIP	BURKE	ROAD REPAIR					$2,600</a:t>
            </a:r>
          </a:p>
          <a:p>
            <a:pPr>
              <a:buFont typeface="Arial" pitchFamily="34" charset="0"/>
              <a:buChar char="•"/>
            </a:pPr>
            <a:r>
              <a:rPr lang="en-US" sz="1100" dirty="0" err="1" smtClean="0">
                <a:solidFill>
                  <a:srgbClr val="000000"/>
                </a:solidFill>
                <a:latin typeface="Calibri"/>
              </a:rPr>
              <a:t>SORKNESS</a:t>
            </a:r>
            <a:r>
              <a:rPr lang="en-US" sz="1100" dirty="0" smtClean="0">
                <a:solidFill>
                  <a:srgbClr val="000000"/>
                </a:solidFill>
                <a:latin typeface="Calibri"/>
              </a:rPr>
              <a:t> TOWNSHIP	MOUNTRAIL	ROAD DITCH MOWING, ROAD BED GRAVELING AND REPAIR		$2,600</a:t>
            </a:r>
          </a:p>
          <a:p>
            <a:pPr>
              <a:buFont typeface="Arial" pitchFamily="34" charset="0"/>
              <a:buChar char="•"/>
            </a:pPr>
            <a:r>
              <a:rPr lang="en-US" sz="1100" dirty="0" smtClean="0">
                <a:solidFill>
                  <a:srgbClr val="000000"/>
                </a:solidFill>
                <a:latin typeface="Calibri"/>
              </a:rPr>
              <a:t>SPENCER TOWNSHIP	WARD	ROAD MAINTENANCE				$2,600</a:t>
            </a:r>
          </a:p>
          <a:p>
            <a:pPr>
              <a:buFont typeface="Arial" pitchFamily="34" charset="0"/>
              <a:buChar char="•"/>
            </a:pPr>
            <a:r>
              <a:rPr lang="en-US" sz="1100" dirty="0" smtClean="0">
                <a:solidFill>
                  <a:srgbClr val="000000"/>
                </a:solidFill>
                <a:latin typeface="Calibri"/>
              </a:rPr>
              <a:t>SPRING COULEE TOWNSHIP	MOUNTRAIL	CLEAR TREES AND SHRUBS FROM TOWNSHIP ROADS	$2,600</a:t>
            </a:r>
          </a:p>
          <a:p>
            <a:pPr>
              <a:buFont typeface="Arial" pitchFamily="34" charset="0"/>
              <a:buChar char="•"/>
            </a:pPr>
            <a:r>
              <a:rPr lang="en-US" sz="1100" dirty="0" err="1" smtClean="0">
                <a:solidFill>
                  <a:srgbClr val="000000"/>
                </a:solidFill>
                <a:latin typeface="Calibri"/>
              </a:rPr>
              <a:t>SPRINGBROOK</a:t>
            </a:r>
            <a:r>
              <a:rPr lang="en-US" sz="1100" dirty="0" smtClean="0">
                <a:solidFill>
                  <a:srgbClr val="000000"/>
                </a:solidFill>
                <a:latin typeface="Calibri"/>
              </a:rPr>
              <a:t> TOWNSHIP	WILLIAMS	BAD ROAD/SAFETY ISSUE REPAIR AND GRAVEL ROADS	$40,000</a:t>
            </a:r>
          </a:p>
          <a:p>
            <a:pPr>
              <a:buFont typeface="Arial" pitchFamily="34" charset="0"/>
              <a:buChar char="•"/>
            </a:pPr>
            <a:r>
              <a:rPr lang="en-US" sz="1100" dirty="0" smtClean="0">
                <a:solidFill>
                  <a:srgbClr val="000000"/>
                </a:solidFill>
                <a:latin typeface="Calibri"/>
              </a:rPr>
              <a:t>STAR TOWNSHIP	BOWMAN	YELLOWSTONE TRAIL ROAD SURFACING			$2,600</a:t>
            </a:r>
          </a:p>
          <a:p>
            <a:pPr>
              <a:buFont typeface="Arial" pitchFamily="34" charset="0"/>
              <a:buChar char="•"/>
            </a:pPr>
            <a:r>
              <a:rPr lang="en-US" sz="1100" dirty="0" smtClean="0">
                <a:solidFill>
                  <a:srgbClr val="000000"/>
                </a:solidFill>
                <a:latin typeface="Calibri"/>
              </a:rPr>
              <a:t>STARBUCK TOWNSHIP	BOTTINEAU	BAD ROAD/SAFETY - CULVERT REPLACEMENT, SNOW REMOVAL, AND RUTS	$40,000</a:t>
            </a:r>
          </a:p>
          <a:p>
            <a:pPr>
              <a:buFont typeface="Arial" pitchFamily="34" charset="0"/>
              <a:buChar char="•"/>
            </a:pPr>
            <a:r>
              <a:rPr lang="en-US" sz="1100" dirty="0" smtClean="0">
                <a:solidFill>
                  <a:srgbClr val="000000"/>
                </a:solidFill>
                <a:latin typeface="Calibri"/>
              </a:rPr>
              <a:t>STONE CREEK TOWNSHIP	BOTTINEAU	ROAD REPAIR					$2,600</a:t>
            </a:r>
            <a:endParaRPr lang="en-US" sz="1100" b="1" dirty="0" smtClean="0">
              <a:solidFill>
                <a:srgbClr val="000000"/>
              </a:solidFill>
              <a:latin typeface="Calibri"/>
            </a:endParaRPr>
          </a:p>
          <a:p>
            <a:pPr>
              <a:buFont typeface="Arial" pitchFamily="34" charset="0"/>
              <a:buChar char="•"/>
            </a:pPr>
            <a:r>
              <a:rPr lang="en-US" sz="1100" dirty="0" err="1" smtClean="0">
                <a:solidFill>
                  <a:srgbClr val="000000"/>
                </a:solidFill>
                <a:latin typeface="Calibri"/>
              </a:rPr>
              <a:t>STONEVIEW</a:t>
            </a:r>
            <a:r>
              <a:rPr lang="en-US" sz="1100" dirty="0" smtClean="0">
                <a:solidFill>
                  <a:srgbClr val="000000"/>
                </a:solidFill>
                <a:latin typeface="Calibri"/>
              </a:rPr>
              <a:t> TOWNSHIP	DIVIDE	108TH AVE NW WIDENING &amp; 2013 ROAD MAINTENANCE		$2,600</a:t>
            </a:r>
          </a:p>
          <a:p>
            <a:pPr>
              <a:buFont typeface="Arial" pitchFamily="34" charset="0"/>
              <a:buChar char="•"/>
            </a:pPr>
            <a:r>
              <a:rPr lang="en-US" sz="1100" dirty="0" smtClean="0">
                <a:solidFill>
                  <a:srgbClr val="000000"/>
                </a:solidFill>
                <a:latin typeface="Calibri"/>
              </a:rPr>
              <a:t>STONY CREEK TOWNSHIP	WILLIAMS	BAD ROAD/SAFETY - REBUILD AND GRAVEL OILFIELD ROADS		$100,000</a:t>
            </a:r>
          </a:p>
          <a:p>
            <a:pPr>
              <a:buFont typeface="Arial" pitchFamily="34" charset="0"/>
              <a:buChar char="•"/>
            </a:pPr>
            <a:r>
              <a:rPr lang="en-US" sz="1100" dirty="0" err="1" smtClean="0">
                <a:solidFill>
                  <a:srgbClr val="000000"/>
                </a:solidFill>
                <a:latin typeface="Calibri"/>
              </a:rPr>
              <a:t>STRANDAHL</a:t>
            </a:r>
            <a:r>
              <a:rPr lang="en-US" sz="1100" dirty="0" smtClean="0">
                <a:solidFill>
                  <a:srgbClr val="000000"/>
                </a:solidFill>
                <a:latin typeface="Calibri"/>
              </a:rPr>
              <a:t> TOWNSHIP	WILLIAMS	2013 ROADS					$2,600</a:t>
            </a:r>
          </a:p>
          <a:p>
            <a:pPr>
              <a:buFont typeface="Arial" pitchFamily="34" charset="0"/>
              <a:buChar char="•"/>
            </a:pPr>
            <a:r>
              <a:rPr lang="en-US" sz="1100" dirty="0" smtClean="0">
                <a:solidFill>
                  <a:srgbClr val="000000"/>
                </a:solidFill>
                <a:latin typeface="Calibri"/>
              </a:rPr>
              <a:t>TACOMA TOWNSHIP	BOTTINEAU	ROAD GRAVELING				$2,600</a:t>
            </a:r>
          </a:p>
          <a:p>
            <a:pPr>
              <a:buFont typeface="Arial" pitchFamily="34" charset="0"/>
              <a:buChar char="•"/>
            </a:pPr>
            <a:r>
              <a:rPr lang="en-US" sz="1100" dirty="0" smtClean="0">
                <a:solidFill>
                  <a:srgbClr val="000000"/>
                </a:solidFill>
                <a:latin typeface="Calibri"/>
              </a:rPr>
              <a:t>THORSON TOWNSHIP	BURKE	BAD ROADS/BROKEN DOWN - ROAD PROJECTS			$95,600</a:t>
            </a:r>
          </a:p>
          <a:p>
            <a:pPr>
              <a:buFont typeface="Arial" pitchFamily="34" charset="0"/>
              <a:buChar char="•"/>
            </a:pPr>
            <a:r>
              <a:rPr lang="en-US" sz="1100" dirty="0" smtClean="0">
                <a:solidFill>
                  <a:srgbClr val="000000"/>
                </a:solidFill>
                <a:latin typeface="Calibri"/>
              </a:rPr>
              <a:t>TRENTON TOWNSHIP	WILLIAMS	</a:t>
            </a:r>
            <a:r>
              <a:rPr lang="en-US" sz="1000" dirty="0" smtClean="0">
                <a:solidFill>
                  <a:srgbClr val="000000"/>
                </a:solidFill>
                <a:latin typeface="Calibri"/>
              </a:rPr>
              <a:t>SAFETY ISSUE- GRAVEL, </a:t>
            </a:r>
            <a:r>
              <a:rPr lang="en-US" sz="1000" dirty="0" err="1" smtClean="0">
                <a:solidFill>
                  <a:srgbClr val="000000"/>
                </a:solidFill>
                <a:latin typeface="Calibri"/>
              </a:rPr>
              <a:t>BLADING</a:t>
            </a:r>
            <a:r>
              <a:rPr lang="en-US" sz="1000" dirty="0" smtClean="0">
                <a:solidFill>
                  <a:srgbClr val="000000"/>
                </a:solidFill>
                <a:latin typeface="Calibri"/>
              </a:rPr>
              <a:t>, RAILROAD CROSSING, 2 BLOCK OVERLAY, DUST </a:t>
            </a:r>
            <a:r>
              <a:rPr lang="en-US" sz="1000" dirty="0" err="1" smtClean="0">
                <a:solidFill>
                  <a:srgbClr val="000000"/>
                </a:solidFill>
                <a:latin typeface="Calibri"/>
              </a:rPr>
              <a:t>CTL</a:t>
            </a:r>
            <a:r>
              <a:rPr lang="en-US" sz="1100" dirty="0" smtClean="0">
                <a:solidFill>
                  <a:srgbClr val="000000"/>
                </a:solidFill>
                <a:latin typeface="Calibri"/>
              </a:rPr>
              <a:t>	$100,000	</a:t>
            </a: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2200" b="1" i="1" dirty="0" smtClean="0"/>
              <a:t>DECEMBER 2012 – TOWNSHIP ROADS GRANTS</a:t>
            </a:r>
          </a:p>
          <a:p>
            <a:pPr>
              <a:lnSpc>
                <a:spcPct val="70000"/>
              </a:lnSpc>
              <a:buNone/>
            </a:pPr>
            <a:r>
              <a:rPr lang="en-US" sz="1300" b="1" dirty="0" smtClean="0">
                <a:latin typeface="Calibri" pitchFamily="34" charset="0"/>
                <a:cs typeface="Calibri" pitchFamily="34" charset="0"/>
              </a:rPr>
              <a:t>         POLITICAL	     County		Project Title			             GRANT AWARD</a:t>
            </a:r>
          </a:p>
          <a:p>
            <a:pPr>
              <a:lnSpc>
                <a:spcPct val="70000"/>
              </a:lnSpc>
              <a:buNone/>
            </a:pPr>
            <a:r>
              <a:rPr lang="en-US" sz="1300" b="1" dirty="0" smtClean="0">
                <a:latin typeface="Calibri" pitchFamily="34" charset="0"/>
                <a:cs typeface="Calibri" pitchFamily="34" charset="0"/>
              </a:rPr>
              <a:t>       SUBDIVISION</a:t>
            </a:r>
            <a:endParaRPr lang="en-US" sz="1300" dirty="0" smtClean="0">
              <a:latin typeface="Calibri" pitchFamily="34" charset="0"/>
              <a:cs typeface="Calibri" pitchFamily="34" charset="0"/>
            </a:endParaRPr>
          </a:p>
          <a:p>
            <a:pPr>
              <a:buFont typeface="Arial" pitchFamily="34" charset="0"/>
              <a:buChar char="•"/>
            </a:pPr>
            <a:r>
              <a:rPr lang="en-US" sz="1100" dirty="0" smtClean="0">
                <a:solidFill>
                  <a:srgbClr val="000000"/>
                </a:solidFill>
                <a:latin typeface="Calibri"/>
              </a:rPr>
              <a:t>TROY TOWNSHIP	DIVIDE	REBUILD TOWNSHIP ROAD				$2,600</a:t>
            </a:r>
          </a:p>
          <a:p>
            <a:pPr>
              <a:buFont typeface="Arial" pitchFamily="34" charset="0"/>
              <a:buChar char="•"/>
            </a:pPr>
            <a:r>
              <a:rPr lang="en-US" sz="1100" dirty="0" smtClean="0">
                <a:solidFill>
                  <a:srgbClr val="000000"/>
                </a:solidFill>
                <a:latin typeface="Calibri"/>
              </a:rPr>
              <a:t>TWELVE MILE TWP	WILLIAMS	ROAD RENOVATION				$2,600</a:t>
            </a:r>
          </a:p>
          <a:p>
            <a:pPr>
              <a:buFont typeface="Arial" pitchFamily="34" charset="0"/>
              <a:buChar char="•"/>
            </a:pPr>
            <a:r>
              <a:rPr lang="en-US" sz="1100" dirty="0" smtClean="0">
                <a:solidFill>
                  <a:srgbClr val="000000"/>
                </a:solidFill>
                <a:latin typeface="Calibri"/>
              </a:rPr>
              <a:t>TWIN BUTTE TOWNSHIP	DIVIDE	GRADE RAISE AND RIP-RAP				$2,600</a:t>
            </a:r>
          </a:p>
          <a:p>
            <a:pPr>
              <a:buFont typeface="Arial" pitchFamily="34" charset="0"/>
              <a:buChar char="•"/>
            </a:pPr>
            <a:r>
              <a:rPr lang="en-US" sz="1100" dirty="0" smtClean="0">
                <a:solidFill>
                  <a:srgbClr val="000000"/>
                </a:solidFill>
                <a:latin typeface="Calibri"/>
              </a:rPr>
              <a:t>TYRONE TOWNSHIP	WILLIAMS	GRAVEL &amp; MAINTAIN OIL IMPACTED TOWNSHIP ROADS		$2,600</a:t>
            </a:r>
          </a:p>
          <a:p>
            <a:pPr>
              <a:buFont typeface="Arial" pitchFamily="34" charset="0"/>
              <a:buChar char="•"/>
            </a:pPr>
            <a:r>
              <a:rPr lang="en-US" sz="1100" dirty="0" smtClean="0">
                <a:solidFill>
                  <a:srgbClr val="000000"/>
                </a:solidFill>
                <a:latin typeface="Calibri"/>
              </a:rPr>
              <a:t>UPLAND TOWNSHIP	DIVIDE	OIL FIELD ROAD MAINTENANCE				$2,600</a:t>
            </a:r>
          </a:p>
          <a:p>
            <a:pPr>
              <a:buFont typeface="Arial" pitchFamily="34" charset="0"/>
              <a:buChar char="•"/>
            </a:pPr>
            <a:r>
              <a:rPr lang="en-US" sz="1100" dirty="0" smtClean="0">
                <a:solidFill>
                  <a:srgbClr val="000000"/>
                </a:solidFill>
                <a:latin typeface="Calibri"/>
              </a:rPr>
              <a:t>VALE TOWNSHIP	BURKE	CHIPPING &amp; GRAVEL ROADS				$2,600</a:t>
            </a:r>
          </a:p>
          <a:p>
            <a:pPr>
              <a:buFont typeface="Arial" pitchFamily="34" charset="0"/>
              <a:buChar char="•"/>
            </a:pPr>
            <a:r>
              <a:rPr lang="en-US" sz="1100" dirty="0" smtClean="0">
                <a:solidFill>
                  <a:srgbClr val="000000"/>
                </a:solidFill>
                <a:latin typeface="Calibri"/>
              </a:rPr>
              <a:t>VAN BUREN TOWNSHIP	RENVILLE	ROAD SAFETY					$2,600</a:t>
            </a:r>
          </a:p>
          <a:p>
            <a:pPr>
              <a:buFont typeface="Arial" pitchFamily="34" charset="0"/>
              <a:buChar char="•"/>
            </a:pPr>
            <a:r>
              <a:rPr lang="en-US" sz="1100" dirty="0" smtClean="0">
                <a:solidFill>
                  <a:srgbClr val="000000"/>
                </a:solidFill>
                <a:latin typeface="Calibri"/>
              </a:rPr>
              <a:t>VIEW TOWNSHIP	WILLIAMS	EQUIPMENT PURCHASE AND ROAD MAINTENANCE		$2,600</a:t>
            </a:r>
          </a:p>
          <a:p>
            <a:pPr>
              <a:buFont typeface="Arial" pitchFamily="34" charset="0"/>
              <a:buChar char="•"/>
            </a:pPr>
            <a:r>
              <a:rPr lang="en-US" sz="1100" dirty="0" smtClean="0">
                <a:solidFill>
                  <a:srgbClr val="000000"/>
                </a:solidFill>
                <a:latin typeface="Calibri"/>
              </a:rPr>
              <a:t>WARD TOWNSHIP	BURKE	90TH STREET ROAD REPAIR				$2,600</a:t>
            </a:r>
          </a:p>
          <a:p>
            <a:pPr>
              <a:buFont typeface="Arial" pitchFamily="34" charset="0"/>
              <a:buChar char="•"/>
            </a:pPr>
            <a:r>
              <a:rPr lang="en-US" sz="1100" dirty="0" smtClean="0">
                <a:solidFill>
                  <a:srgbClr val="000000"/>
                </a:solidFill>
                <a:latin typeface="Calibri"/>
              </a:rPr>
              <a:t>WAYNE TOWNSHIP	BOTTINEAU	OPERATION EVEN GRADE				$2,600</a:t>
            </a:r>
          </a:p>
          <a:p>
            <a:pPr>
              <a:buFont typeface="Arial" pitchFamily="34" charset="0"/>
              <a:buChar char="•"/>
            </a:pPr>
            <a:r>
              <a:rPr lang="en-US" sz="1100" dirty="0" err="1" smtClean="0">
                <a:solidFill>
                  <a:srgbClr val="000000"/>
                </a:solidFill>
                <a:latin typeface="Calibri"/>
              </a:rPr>
              <a:t>WAYZETTA</a:t>
            </a:r>
            <a:r>
              <a:rPr lang="en-US" sz="1100" dirty="0" smtClean="0">
                <a:solidFill>
                  <a:srgbClr val="000000"/>
                </a:solidFill>
                <a:latin typeface="Calibri"/>
              </a:rPr>
              <a:t> TOWNSHIP	MOUNTRAIL	SAFETY/LARGE EXPOSED ROCK IN ROAD BED – REBUILDING OF 43RD ST NW	$100,000</a:t>
            </a:r>
          </a:p>
          <a:p>
            <a:pPr>
              <a:buFont typeface="Arial" pitchFamily="34" charset="0"/>
              <a:buChar char="•"/>
            </a:pPr>
            <a:r>
              <a:rPr lang="en-US" sz="1100" dirty="0" smtClean="0">
                <a:solidFill>
                  <a:srgbClr val="000000"/>
                </a:solidFill>
                <a:latin typeface="Calibri"/>
              </a:rPr>
              <a:t>WESTBY TOWNSHIP	DIVIDE	ROAD MAINTENANCE				$2,600</a:t>
            </a:r>
          </a:p>
          <a:p>
            <a:pPr>
              <a:buFont typeface="Arial" pitchFamily="34" charset="0"/>
              <a:buChar char="•"/>
            </a:pPr>
            <a:r>
              <a:rPr lang="en-US" sz="1100" dirty="0" smtClean="0">
                <a:solidFill>
                  <a:srgbClr val="000000"/>
                </a:solidFill>
                <a:latin typeface="Calibri" pitchFamily="34" charset="0"/>
                <a:cs typeface="Calibri" pitchFamily="34" charset="0"/>
              </a:rPr>
              <a:t>WHEATON TOWNSHIP	BOTTINEAU	ROAD RECONSTRUCTION PROJECT			$2,600</a:t>
            </a:r>
          </a:p>
          <a:p>
            <a:pPr>
              <a:buFont typeface="Arial" pitchFamily="34" charset="0"/>
              <a:buChar char="•"/>
            </a:pPr>
            <a:r>
              <a:rPr lang="en-US" sz="1100" dirty="0" smtClean="0">
                <a:solidFill>
                  <a:srgbClr val="000000"/>
                </a:solidFill>
                <a:latin typeface="Calibri" pitchFamily="34" charset="0"/>
                <a:cs typeface="Calibri" pitchFamily="34" charset="0"/>
              </a:rPr>
              <a:t>WHEELOCK TOWNSHIP	WILLIAMS	MOTOR GRADER - ROAD MAINTENANCE			$2,600</a:t>
            </a:r>
          </a:p>
          <a:p>
            <a:pPr>
              <a:buFont typeface="Arial" pitchFamily="34" charset="0"/>
              <a:buChar char="•"/>
            </a:pPr>
            <a:r>
              <a:rPr lang="en-US" sz="1100" dirty="0" smtClean="0">
                <a:solidFill>
                  <a:srgbClr val="000000"/>
                </a:solidFill>
                <a:latin typeface="Calibri" pitchFamily="34" charset="0"/>
                <a:cs typeface="Calibri" pitchFamily="34" charset="0"/>
              </a:rPr>
              <a:t>WHITE ASH TOWNSHIP	RENVILLE	HAUL ROAD REPAIR				$2,600</a:t>
            </a:r>
          </a:p>
          <a:p>
            <a:pPr>
              <a:buFont typeface="Arial" pitchFamily="34" charset="0"/>
              <a:buChar char="•"/>
            </a:pPr>
            <a:r>
              <a:rPr lang="en-US" sz="1100" dirty="0" smtClean="0">
                <a:solidFill>
                  <a:srgbClr val="000000"/>
                </a:solidFill>
                <a:latin typeface="Calibri" pitchFamily="34" charset="0"/>
                <a:cs typeface="Calibri" pitchFamily="34" charset="0"/>
              </a:rPr>
              <a:t>WHITE EARTH TWP	MOUNTRAIL	2013 ROAD PROJECT				$2,600</a:t>
            </a:r>
          </a:p>
          <a:p>
            <a:endParaRPr lang="en-US" sz="1100" dirty="0" smtClean="0">
              <a:solidFill>
                <a:srgbClr val="000000"/>
              </a:solidFill>
              <a:latin typeface="Calibri"/>
            </a:endParaRPr>
          </a:p>
          <a:p>
            <a:pPr>
              <a:lnSpc>
                <a:spcPct val="70000"/>
              </a:lnSpc>
              <a:buNone/>
            </a:pPr>
            <a:r>
              <a:rPr lang="en-US" sz="1100" dirty="0" smtClean="0">
                <a:solidFill>
                  <a:srgbClr val="000000"/>
                </a:solidFill>
                <a:latin typeface="Calibri" pitchFamily="34" charset="0"/>
              </a:rPr>
              <a:t>				</a:t>
            </a:r>
            <a:r>
              <a:rPr lang="en-US" sz="900" dirty="0" smtClean="0">
                <a:solidFill>
                  <a:srgbClr val="000000"/>
                </a:solidFill>
                <a:latin typeface="MS Sans Serif"/>
              </a:rPr>
              <a:t>	</a:t>
            </a:r>
          </a:p>
          <a:p>
            <a:pPr>
              <a:lnSpc>
                <a:spcPct val="70000"/>
              </a:lnSpc>
              <a:buNone/>
            </a:pPr>
            <a:r>
              <a:rPr lang="en-US" sz="1100" dirty="0" smtClean="0">
                <a:solidFill>
                  <a:srgbClr val="000000"/>
                </a:solidFill>
                <a:latin typeface="Calibri" pitchFamily="34" charset="0"/>
              </a:rPr>
              <a:t>				</a:t>
            </a:r>
            <a:r>
              <a:rPr lang="en-US" sz="1100" b="1" dirty="0" smtClean="0">
                <a:solidFill>
                  <a:srgbClr val="000000"/>
                </a:solidFill>
                <a:latin typeface="Calibri" pitchFamily="34" charset="0"/>
              </a:rPr>
              <a:t>TOTAL  AWARDS	</a:t>
            </a:r>
            <a:r>
              <a:rPr lang="en-US" sz="900" b="1" dirty="0" smtClean="0">
                <a:solidFill>
                  <a:srgbClr val="000000"/>
                </a:solidFill>
                <a:latin typeface="MS Sans Serif"/>
              </a:rPr>
              <a:t>		</a:t>
            </a:r>
            <a:r>
              <a:rPr lang="en-US" sz="1100" b="1" dirty="0" smtClean="0">
                <a:solidFill>
                  <a:srgbClr val="000000"/>
                </a:solidFill>
                <a:latin typeface="Calibri" pitchFamily="34" charset="0"/>
              </a:rPr>
              <a:t>                     </a:t>
            </a:r>
            <a:r>
              <a:rPr lang="en-US" sz="900" b="1" dirty="0" smtClean="0">
                <a:solidFill>
                  <a:srgbClr val="000000"/>
                </a:solidFill>
                <a:latin typeface="MS Sans Serif"/>
              </a:rPr>
              <a:t>$2,500,118</a:t>
            </a:r>
            <a:endParaRPr lang="en-US" sz="1100" b="1" dirty="0" smtClean="0">
              <a:solidFill>
                <a:srgbClr val="000000"/>
              </a:solidFill>
              <a:latin typeface="Calibri" pitchFamily="34" charset="0"/>
              <a:cs typeface="Calibri" pitchFamily="34" charset="0"/>
            </a:endParaRPr>
          </a:p>
          <a:p>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8200" y="1066800"/>
            <a:ext cx="8153400" cy="5181600"/>
          </a:xfrm>
        </p:spPr>
        <p:txBody>
          <a:bodyPr>
            <a:normAutofit/>
          </a:bodyPr>
          <a:lstStyle/>
          <a:p>
            <a:pPr>
              <a:lnSpc>
                <a:spcPct val="70000"/>
              </a:lnSpc>
              <a:buNone/>
            </a:pPr>
            <a:r>
              <a:rPr lang="en-US" sz="1800" b="1" i="1" dirty="0" smtClean="0"/>
              <a:t>DECEMBER 2012 – </a:t>
            </a:r>
            <a:r>
              <a:rPr lang="en-US" sz="1800" b="1" dirty="0" smtClean="0"/>
              <a:t>Contingency Award – Trenton Township</a:t>
            </a:r>
            <a:endParaRPr lang="en-US" sz="1800" b="1" i="1" dirty="0" smtClean="0"/>
          </a:p>
          <a:p>
            <a:pPr>
              <a:lnSpc>
                <a:spcPct val="70000"/>
              </a:lnSpc>
              <a:buNone/>
            </a:pPr>
            <a:r>
              <a:rPr lang="en-US" sz="1100" b="1" dirty="0" smtClean="0">
                <a:latin typeface="Calibri" pitchFamily="34" charset="0"/>
                <a:cs typeface="Calibri" pitchFamily="34" charset="0"/>
              </a:rPr>
              <a:t>         POLITICAL	     County		Project Title			             GRANT AWARD</a:t>
            </a:r>
          </a:p>
          <a:p>
            <a:pPr>
              <a:lnSpc>
                <a:spcPct val="70000"/>
              </a:lnSpc>
              <a:buNone/>
            </a:pPr>
            <a:r>
              <a:rPr lang="en-US" sz="1100" b="1" dirty="0" smtClean="0">
                <a:latin typeface="Calibri" pitchFamily="34" charset="0"/>
                <a:cs typeface="Calibri" pitchFamily="34" charset="0"/>
              </a:rPr>
              <a:t>       SUBDIVISION</a:t>
            </a:r>
            <a:endParaRPr lang="en-US" sz="1000" dirty="0" smtClean="0">
              <a:latin typeface="Calibri" pitchFamily="34" charset="0"/>
              <a:cs typeface="Calibri" pitchFamily="34" charset="0"/>
            </a:endParaRPr>
          </a:p>
          <a:p>
            <a:pPr>
              <a:buFont typeface="Arial" pitchFamily="34" charset="0"/>
              <a:buChar char="•"/>
            </a:pPr>
            <a:r>
              <a:rPr lang="en-US" sz="1000" dirty="0" smtClean="0">
                <a:solidFill>
                  <a:srgbClr val="000000"/>
                </a:solidFill>
                <a:latin typeface="Calibri"/>
              </a:rPr>
              <a:t>TRENTON TOWNSHIP	WILLIAMS	REPLACEMENT FIRE ENGINE			$10,000</a:t>
            </a:r>
          </a:p>
          <a:p>
            <a:pPr>
              <a:lnSpc>
                <a:spcPct val="70000"/>
              </a:lnSpc>
              <a:buNone/>
            </a:pPr>
            <a:r>
              <a:rPr lang="en-US" sz="1100" dirty="0" smtClean="0">
                <a:solidFill>
                  <a:srgbClr val="000000"/>
                </a:solidFill>
                <a:latin typeface="Calibri" pitchFamily="34" charset="0"/>
              </a:rPr>
              <a:t>				</a:t>
            </a:r>
            <a:r>
              <a:rPr lang="en-US" sz="900" dirty="0" smtClean="0">
                <a:solidFill>
                  <a:srgbClr val="000000"/>
                </a:solidFill>
                <a:latin typeface="MS Sans Serif"/>
              </a:rPr>
              <a:t>	</a:t>
            </a:r>
          </a:p>
          <a:p>
            <a:pPr>
              <a:lnSpc>
                <a:spcPct val="70000"/>
              </a:lnSpc>
              <a:buNone/>
            </a:pPr>
            <a:r>
              <a:rPr lang="en-US" sz="1100" dirty="0" smtClean="0">
                <a:solidFill>
                  <a:srgbClr val="000000"/>
                </a:solidFill>
                <a:latin typeface="Calibri" pitchFamily="34" charset="0"/>
              </a:rPr>
              <a:t>				</a:t>
            </a:r>
            <a:r>
              <a:rPr lang="en-US" sz="1100" b="1" dirty="0" smtClean="0">
                <a:solidFill>
                  <a:srgbClr val="000000"/>
                </a:solidFill>
                <a:latin typeface="Calibri" pitchFamily="34" charset="0"/>
              </a:rPr>
              <a:t>TOTAL  AWARD		</a:t>
            </a:r>
            <a:r>
              <a:rPr lang="en-US" sz="900" b="1" dirty="0" smtClean="0">
                <a:solidFill>
                  <a:srgbClr val="000000"/>
                </a:solidFill>
                <a:latin typeface="MS Sans Serif"/>
              </a:rPr>
              <a:t>		$10,000</a:t>
            </a:r>
          </a:p>
          <a:p>
            <a:pPr>
              <a:lnSpc>
                <a:spcPct val="70000"/>
              </a:lnSpc>
              <a:buNone/>
            </a:pPr>
            <a:endParaRPr lang="en-US" sz="1100" b="1" dirty="0" smtClean="0">
              <a:solidFill>
                <a:srgbClr val="000000"/>
              </a:solidFill>
              <a:latin typeface="Calibri" pitchFamily="34" charset="0"/>
              <a:cs typeface="Calibri" pitchFamily="34" charset="0"/>
            </a:endParaRPr>
          </a:p>
          <a:p>
            <a:pPr>
              <a:lnSpc>
                <a:spcPct val="70000"/>
              </a:lnSpc>
              <a:buNone/>
            </a:pPr>
            <a:r>
              <a:rPr lang="en-US" sz="1800" b="1" i="1" dirty="0" smtClean="0"/>
              <a:t>MAY 2013 – </a:t>
            </a:r>
            <a:r>
              <a:rPr lang="en-US" sz="1800" b="1" dirty="0" smtClean="0"/>
              <a:t>Contingency Award – City of Belfield</a:t>
            </a:r>
            <a:endParaRPr lang="en-US" sz="1800" b="1" i="1" dirty="0" smtClean="0"/>
          </a:p>
          <a:p>
            <a:pPr>
              <a:lnSpc>
                <a:spcPct val="70000"/>
              </a:lnSpc>
              <a:buNone/>
            </a:pPr>
            <a:r>
              <a:rPr lang="en-US" sz="1100" b="1" dirty="0" smtClean="0">
                <a:latin typeface="Calibri" pitchFamily="34" charset="0"/>
                <a:cs typeface="Calibri" pitchFamily="34" charset="0"/>
              </a:rPr>
              <a:t>         POLITICAL	     County		Project Title			             GRANT AWARD</a:t>
            </a:r>
          </a:p>
          <a:p>
            <a:pPr>
              <a:lnSpc>
                <a:spcPct val="70000"/>
              </a:lnSpc>
              <a:buNone/>
            </a:pPr>
            <a:r>
              <a:rPr lang="en-US" sz="1100" b="1" dirty="0" smtClean="0">
                <a:latin typeface="Calibri" pitchFamily="34" charset="0"/>
                <a:cs typeface="Calibri" pitchFamily="34" charset="0"/>
              </a:rPr>
              <a:t>       SUBDIVISION</a:t>
            </a:r>
            <a:endParaRPr lang="en-US" sz="1100" dirty="0" smtClean="0">
              <a:latin typeface="Calibri" pitchFamily="34" charset="0"/>
              <a:cs typeface="Calibri" pitchFamily="34" charset="0"/>
            </a:endParaRPr>
          </a:p>
          <a:p>
            <a:pPr>
              <a:buFont typeface="Arial" pitchFamily="34" charset="0"/>
              <a:buChar char="•"/>
            </a:pPr>
            <a:r>
              <a:rPr lang="en-US" sz="1000" dirty="0" smtClean="0">
                <a:solidFill>
                  <a:srgbClr val="000000"/>
                </a:solidFill>
                <a:latin typeface="Calibri"/>
              </a:rPr>
              <a:t>CITY OF BELFIELD	STARK	REPLACE POLICE CRAZIER			$18,977</a:t>
            </a:r>
          </a:p>
          <a:p>
            <a:pPr>
              <a:lnSpc>
                <a:spcPct val="70000"/>
              </a:lnSpc>
              <a:buNone/>
            </a:pPr>
            <a:r>
              <a:rPr lang="en-US" sz="1000" dirty="0" smtClean="0">
                <a:solidFill>
                  <a:srgbClr val="000000"/>
                </a:solidFill>
                <a:latin typeface="Calibri" pitchFamily="34" charset="0"/>
              </a:rPr>
              <a:t>				</a:t>
            </a:r>
            <a:r>
              <a:rPr lang="en-US" sz="800" dirty="0" smtClean="0">
                <a:solidFill>
                  <a:srgbClr val="000000"/>
                </a:solidFill>
                <a:latin typeface="MS Sans Serif"/>
              </a:rPr>
              <a:t>	</a:t>
            </a:r>
          </a:p>
          <a:p>
            <a:pPr>
              <a:lnSpc>
                <a:spcPct val="70000"/>
              </a:lnSpc>
              <a:buNone/>
            </a:pPr>
            <a:r>
              <a:rPr lang="en-US" sz="1000" dirty="0" smtClean="0">
                <a:solidFill>
                  <a:srgbClr val="000000"/>
                </a:solidFill>
                <a:latin typeface="Calibri" pitchFamily="34" charset="0"/>
              </a:rPr>
              <a:t>				</a:t>
            </a:r>
            <a:r>
              <a:rPr lang="en-US" sz="1000" b="1" dirty="0" smtClean="0">
                <a:solidFill>
                  <a:srgbClr val="000000"/>
                </a:solidFill>
                <a:latin typeface="Calibri" pitchFamily="34" charset="0"/>
              </a:rPr>
              <a:t>TOTAL  AWARD		</a:t>
            </a:r>
            <a:r>
              <a:rPr lang="en-US" sz="800" b="1" dirty="0" smtClean="0">
                <a:solidFill>
                  <a:srgbClr val="000000"/>
                </a:solidFill>
                <a:latin typeface="MS Sans Serif"/>
              </a:rPr>
              <a:t>		$18,977</a:t>
            </a:r>
          </a:p>
          <a:p>
            <a:pPr>
              <a:lnSpc>
                <a:spcPct val="70000"/>
              </a:lnSpc>
              <a:buNone/>
            </a:pPr>
            <a:endParaRPr lang="en-US" sz="800" b="1" dirty="0" smtClean="0">
              <a:solidFill>
                <a:srgbClr val="000000"/>
              </a:solidFill>
              <a:latin typeface="MS Sans Serif"/>
            </a:endParaRPr>
          </a:p>
          <a:p>
            <a:pPr>
              <a:lnSpc>
                <a:spcPct val="70000"/>
              </a:lnSpc>
              <a:buNone/>
            </a:pPr>
            <a:endParaRPr lang="en-US" sz="800" b="1" dirty="0" smtClean="0">
              <a:solidFill>
                <a:srgbClr val="000000"/>
              </a:solidFill>
              <a:latin typeface="MS Sans Serif"/>
            </a:endParaRPr>
          </a:p>
          <a:p>
            <a:pPr>
              <a:lnSpc>
                <a:spcPct val="70000"/>
              </a:lnSpc>
              <a:buNone/>
            </a:pPr>
            <a:r>
              <a:rPr lang="en-US" sz="1800" b="1" i="1" dirty="0" smtClean="0"/>
              <a:t>JUNE 2013 – </a:t>
            </a:r>
            <a:r>
              <a:rPr lang="en-US" sz="1800" b="1" dirty="0" smtClean="0"/>
              <a:t>Contingency Award – Billings County</a:t>
            </a:r>
            <a:endParaRPr lang="en-US" sz="1800" b="1" i="1" dirty="0" smtClean="0"/>
          </a:p>
          <a:p>
            <a:pPr>
              <a:lnSpc>
                <a:spcPct val="70000"/>
              </a:lnSpc>
              <a:buNone/>
            </a:pPr>
            <a:r>
              <a:rPr lang="en-US" sz="1100" b="1" dirty="0" smtClean="0">
                <a:latin typeface="Calibri" pitchFamily="34" charset="0"/>
                <a:cs typeface="Calibri" pitchFamily="34" charset="0"/>
              </a:rPr>
              <a:t>         POLITICAL	     County		Project Title			             GRANT AWARD</a:t>
            </a:r>
          </a:p>
          <a:p>
            <a:pPr>
              <a:lnSpc>
                <a:spcPct val="70000"/>
              </a:lnSpc>
              <a:buNone/>
            </a:pPr>
            <a:r>
              <a:rPr lang="en-US" sz="1100" b="1" dirty="0" smtClean="0">
                <a:latin typeface="Calibri" pitchFamily="34" charset="0"/>
                <a:cs typeface="Calibri" pitchFamily="34" charset="0"/>
              </a:rPr>
              <a:t>       SUBDIVISION</a:t>
            </a:r>
            <a:endParaRPr lang="en-US" sz="1100" dirty="0" smtClean="0">
              <a:latin typeface="Calibri" pitchFamily="34" charset="0"/>
              <a:cs typeface="Calibri" pitchFamily="34" charset="0"/>
            </a:endParaRPr>
          </a:p>
          <a:p>
            <a:pPr>
              <a:buFont typeface="Arial" pitchFamily="34" charset="0"/>
              <a:buChar char="•"/>
            </a:pPr>
            <a:r>
              <a:rPr lang="en-US" sz="1000" dirty="0" smtClean="0">
                <a:solidFill>
                  <a:srgbClr val="000000"/>
                </a:solidFill>
                <a:latin typeface="Calibri"/>
              </a:rPr>
              <a:t>BILLINGS COUNTY	BILLINGS	REPLACE SHERIFF CRAZIER			$51,814</a:t>
            </a:r>
          </a:p>
          <a:p>
            <a:pPr>
              <a:lnSpc>
                <a:spcPct val="70000"/>
              </a:lnSpc>
              <a:buNone/>
            </a:pPr>
            <a:r>
              <a:rPr lang="en-US" sz="1000" dirty="0" smtClean="0">
                <a:solidFill>
                  <a:srgbClr val="000000"/>
                </a:solidFill>
                <a:latin typeface="Calibri" pitchFamily="34" charset="0"/>
              </a:rPr>
              <a:t>				</a:t>
            </a:r>
            <a:r>
              <a:rPr lang="en-US" sz="800" dirty="0" smtClean="0">
                <a:solidFill>
                  <a:srgbClr val="000000"/>
                </a:solidFill>
                <a:latin typeface="MS Sans Serif"/>
              </a:rPr>
              <a:t>	</a:t>
            </a:r>
          </a:p>
          <a:p>
            <a:pPr>
              <a:lnSpc>
                <a:spcPct val="70000"/>
              </a:lnSpc>
              <a:buNone/>
            </a:pPr>
            <a:r>
              <a:rPr lang="en-US" sz="1000" dirty="0" smtClean="0">
                <a:solidFill>
                  <a:srgbClr val="000000"/>
                </a:solidFill>
                <a:latin typeface="Calibri" pitchFamily="34" charset="0"/>
              </a:rPr>
              <a:t>				</a:t>
            </a:r>
            <a:r>
              <a:rPr lang="en-US" sz="1000" b="1" dirty="0" smtClean="0">
                <a:solidFill>
                  <a:srgbClr val="000000"/>
                </a:solidFill>
                <a:latin typeface="Calibri" pitchFamily="34" charset="0"/>
              </a:rPr>
              <a:t>TOTAL  AWARD		</a:t>
            </a:r>
            <a:r>
              <a:rPr lang="en-US" sz="800" b="1" dirty="0" smtClean="0">
                <a:solidFill>
                  <a:srgbClr val="000000"/>
                </a:solidFill>
                <a:latin typeface="MS Sans Serif"/>
              </a:rPr>
              <a:t>		$51,814</a:t>
            </a:r>
          </a:p>
          <a:p>
            <a:pPr>
              <a:lnSpc>
                <a:spcPct val="70000"/>
              </a:lnSpc>
              <a:buNone/>
            </a:pPr>
            <a:endParaRPr lang="en-US" sz="800" b="1" dirty="0" smtClean="0">
              <a:solidFill>
                <a:srgbClr val="000000"/>
              </a:solidFill>
              <a:latin typeface="MS Sans Serif"/>
            </a:endParaRPr>
          </a:p>
          <a:p>
            <a:pPr>
              <a:lnSpc>
                <a:spcPct val="70000"/>
              </a:lnSpc>
              <a:buNone/>
            </a:pPr>
            <a:endParaRPr lang="en-US" sz="800" b="1" dirty="0" smtClean="0">
              <a:solidFill>
                <a:srgbClr val="000000"/>
              </a:solidFill>
              <a:latin typeface="MS Sans Serif"/>
            </a:endParaRPr>
          </a:p>
          <a:p>
            <a:pPr>
              <a:lnSpc>
                <a:spcPct val="70000"/>
              </a:lnSpc>
              <a:buNone/>
            </a:pPr>
            <a:r>
              <a:rPr lang="en-US" sz="1800" b="1" i="1" dirty="0" smtClean="0"/>
              <a:t>JUNE 2013 – City Infrastructure Award</a:t>
            </a:r>
            <a:r>
              <a:rPr lang="en-US" sz="1800" b="1" dirty="0" smtClean="0"/>
              <a:t> – City of Bottineau</a:t>
            </a:r>
            <a:endParaRPr lang="en-US" sz="1800" b="1" i="1" dirty="0" smtClean="0"/>
          </a:p>
          <a:p>
            <a:pPr>
              <a:lnSpc>
                <a:spcPct val="70000"/>
              </a:lnSpc>
              <a:buNone/>
            </a:pPr>
            <a:r>
              <a:rPr lang="en-US" sz="1100" b="1" dirty="0" smtClean="0">
                <a:latin typeface="Calibri" pitchFamily="34" charset="0"/>
                <a:cs typeface="Calibri" pitchFamily="34" charset="0"/>
              </a:rPr>
              <a:t>         POLITICAL	     County		Project Title			             GRANT AWARD</a:t>
            </a:r>
          </a:p>
          <a:p>
            <a:pPr>
              <a:lnSpc>
                <a:spcPct val="70000"/>
              </a:lnSpc>
              <a:buNone/>
            </a:pPr>
            <a:r>
              <a:rPr lang="en-US" sz="1100" b="1" dirty="0" smtClean="0">
                <a:latin typeface="Calibri" pitchFamily="34" charset="0"/>
                <a:cs typeface="Calibri" pitchFamily="34" charset="0"/>
              </a:rPr>
              <a:t>       SUBDIVISION</a:t>
            </a:r>
            <a:endParaRPr lang="en-US" sz="1100" dirty="0" smtClean="0">
              <a:latin typeface="Calibri" pitchFamily="34" charset="0"/>
              <a:cs typeface="Calibri" pitchFamily="34" charset="0"/>
            </a:endParaRPr>
          </a:p>
          <a:p>
            <a:pPr>
              <a:buFont typeface="Arial" pitchFamily="34" charset="0"/>
              <a:buChar char="•"/>
            </a:pPr>
            <a:r>
              <a:rPr lang="en-US" sz="1000" dirty="0" smtClean="0">
                <a:solidFill>
                  <a:srgbClr val="000000"/>
                </a:solidFill>
                <a:latin typeface="Calibri"/>
              </a:rPr>
              <a:t>CITY OF BOTTINEAU	</a:t>
            </a:r>
            <a:r>
              <a:rPr lang="en-US" sz="1000" dirty="0" err="1" smtClean="0">
                <a:solidFill>
                  <a:srgbClr val="000000"/>
                </a:solidFill>
                <a:latin typeface="Calibri"/>
              </a:rPr>
              <a:t>BOTTINEAU</a:t>
            </a:r>
            <a:r>
              <a:rPr lang="en-US" sz="1000" dirty="0" smtClean="0">
                <a:solidFill>
                  <a:srgbClr val="000000"/>
                </a:solidFill>
                <a:latin typeface="Calibri"/>
              </a:rPr>
              <a:t>	</a:t>
            </a:r>
            <a:r>
              <a:rPr lang="en-US" sz="1000" dirty="0" err="1" smtClean="0">
                <a:latin typeface="Calibri" pitchFamily="34" charset="0"/>
                <a:cs typeface="Calibri" pitchFamily="34" charset="0"/>
              </a:rPr>
              <a:t>BOTTINEAU</a:t>
            </a:r>
            <a:r>
              <a:rPr lang="en-US" sz="1000" dirty="0" smtClean="0">
                <a:latin typeface="Calibri" pitchFamily="34" charset="0"/>
                <a:cs typeface="Calibri" pitchFamily="34" charset="0"/>
              </a:rPr>
              <a:t> SANITARY SEWER EXTENSION </a:t>
            </a:r>
            <a:r>
              <a:rPr lang="en-US" sz="1000" dirty="0" smtClean="0">
                <a:solidFill>
                  <a:srgbClr val="000000"/>
                </a:solidFill>
                <a:latin typeface="Calibri"/>
              </a:rPr>
              <a:t>		$154,017</a:t>
            </a:r>
          </a:p>
          <a:p>
            <a:pPr>
              <a:lnSpc>
                <a:spcPct val="70000"/>
              </a:lnSpc>
              <a:buNone/>
            </a:pPr>
            <a:r>
              <a:rPr lang="en-US" sz="1000" dirty="0" smtClean="0">
                <a:solidFill>
                  <a:srgbClr val="000000"/>
                </a:solidFill>
                <a:latin typeface="Calibri" pitchFamily="34" charset="0"/>
              </a:rPr>
              <a:t>				</a:t>
            </a:r>
            <a:r>
              <a:rPr lang="en-US" sz="800" dirty="0" smtClean="0">
                <a:solidFill>
                  <a:srgbClr val="000000"/>
                </a:solidFill>
                <a:latin typeface="MS Sans Serif"/>
              </a:rPr>
              <a:t>	</a:t>
            </a:r>
          </a:p>
          <a:p>
            <a:pPr>
              <a:lnSpc>
                <a:spcPct val="70000"/>
              </a:lnSpc>
              <a:buNone/>
            </a:pPr>
            <a:r>
              <a:rPr lang="en-US" sz="1000" dirty="0" smtClean="0">
                <a:solidFill>
                  <a:srgbClr val="000000"/>
                </a:solidFill>
                <a:latin typeface="Calibri" pitchFamily="34" charset="0"/>
              </a:rPr>
              <a:t>				</a:t>
            </a:r>
            <a:r>
              <a:rPr lang="en-US" sz="1000" b="1" dirty="0" smtClean="0">
                <a:solidFill>
                  <a:srgbClr val="000000"/>
                </a:solidFill>
                <a:latin typeface="Calibri" pitchFamily="34" charset="0"/>
              </a:rPr>
              <a:t>TOTAL  AWARD		</a:t>
            </a:r>
            <a:r>
              <a:rPr lang="en-US" sz="800" b="1" dirty="0" smtClean="0">
                <a:solidFill>
                  <a:srgbClr val="000000"/>
                </a:solidFill>
                <a:latin typeface="MS Sans Serif"/>
              </a:rPr>
              <a:t>		$154,017</a:t>
            </a:r>
            <a:endParaRPr lang="en-US" sz="1100" dirty="0" smtClean="0">
              <a:solidFill>
                <a:srgbClr val="000000"/>
              </a:solidFill>
              <a:latin typeface="Calibri"/>
            </a:endParaRPr>
          </a:p>
          <a:p>
            <a:pPr>
              <a:lnSpc>
                <a:spcPct val="70000"/>
              </a:lnSpc>
              <a:buNone/>
            </a:pPr>
            <a:endParaRPr lang="en-US" sz="1100" dirty="0" smtClean="0">
              <a:solidFill>
                <a:srgbClr val="000000"/>
              </a:solidFill>
              <a:latin typeface="Calibri"/>
            </a:endParaRPr>
          </a:p>
          <a:p>
            <a:pPr>
              <a:lnSpc>
                <a:spcPct val="70000"/>
              </a:lnSpc>
              <a:buNone/>
            </a:pPr>
            <a:endParaRPr lang="en-US" sz="1100" dirty="0" smtClean="0">
              <a:solidFill>
                <a:srgbClr val="000000"/>
              </a:solidFill>
              <a:latin typeface="Calibri"/>
            </a:endParaRPr>
          </a:p>
        </p:txBody>
      </p:sp>
      <p:pic>
        <p:nvPicPr>
          <p:cNvPr id="113667" name="Picture 4" descr="DTL logo 2011.jpg"/>
          <p:cNvPicPr>
            <a:picLocks noChangeAspect="1" noChangeArrowheads="1"/>
          </p:cNvPicPr>
          <p:nvPr/>
        </p:nvPicPr>
        <p:blipFill>
          <a:blip r:embed="rId2" cstate="print"/>
          <a:srcRect/>
          <a:stretch>
            <a:fillRect/>
          </a:stretch>
        </p:blipFill>
        <p:spPr bwMode="auto">
          <a:xfrm>
            <a:off x="7010400" y="6096000"/>
            <a:ext cx="2133600" cy="533400"/>
          </a:xfrm>
          <a:prstGeom prst="rect">
            <a:avLst/>
          </a:prstGeom>
          <a:noFill/>
          <a:ln w="9525">
            <a:noFill/>
            <a:miter lim="800000"/>
            <a:headEnd/>
            <a:tailEnd/>
          </a:ln>
        </p:spPr>
      </p:pic>
      <p:sp>
        <p:nvSpPr>
          <p:cNvPr id="6" name="Rectangle 5"/>
          <p:cNvSpPr/>
          <p:nvPr/>
        </p:nvSpPr>
        <p:spPr>
          <a:xfrm>
            <a:off x="838200" y="228600"/>
            <a:ext cx="7772400" cy="646331"/>
          </a:xfrm>
          <a:prstGeom prst="rect">
            <a:avLst/>
          </a:prstGeom>
        </p:spPr>
        <p:txBody>
          <a:bodyPr wrap="square">
            <a:spAutoFit/>
          </a:bodyPr>
          <a:lstStyle/>
          <a:p>
            <a:r>
              <a:rPr lang="en-US" sz="3600" b="1" dirty="0" smtClean="0">
                <a:solidFill>
                  <a:srgbClr val="A4472E"/>
                </a:solidFill>
                <a:latin typeface="+mn-lt"/>
              </a:rPr>
              <a:t>Review Of Grants Awarded 2011-2013</a:t>
            </a:r>
            <a:endParaRPr lang="en-US" sz="3600" dirty="0">
              <a:latin typeface="+mn-lt"/>
            </a:endParaRP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85800"/>
            <a:ext cx="8229600" cy="1143000"/>
          </a:xfrm>
        </p:spPr>
        <p:txBody>
          <a:bodyPr/>
          <a:lstStyle/>
          <a:p>
            <a:pPr algn="ctr" fontAlgn="auto">
              <a:spcAft>
                <a:spcPts val="0"/>
              </a:spcAft>
              <a:defRPr/>
            </a:pPr>
            <a:r>
              <a:rPr lang="en-US" dirty="0" smtClean="0">
                <a:solidFill>
                  <a:srgbClr val="222C71"/>
                </a:solidFill>
              </a:rPr>
              <a:t>Contact Information</a:t>
            </a:r>
          </a:p>
        </p:txBody>
      </p:sp>
      <p:sp>
        <p:nvSpPr>
          <p:cNvPr id="38915" name="Rectangle 3"/>
          <p:cNvSpPr>
            <a:spLocks noGrp="1" noChangeArrowheads="1"/>
          </p:cNvSpPr>
          <p:nvPr>
            <p:ph idx="1"/>
          </p:nvPr>
        </p:nvSpPr>
        <p:spPr>
          <a:xfrm>
            <a:off x="609600" y="3505200"/>
            <a:ext cx="8229600" cy="2743200"/>
          </a:xfrm>
        </p:spPr>
        <p:txBody>
          <a:bodyPr>
            <a:normAutofit fontScale="77500" lnSpcReduction="20000"/>
          </a:bodyPr>
          <a:lstStyle/>
          <a:p>
            <a:pPr marL="365760" indent="-283464" algn="ctr" fontAlgn="auto">
              <a:spcAft>
                <a:spcPts val="0"/>
              </a:spcAft>
              <a:buNone/>
              <a:defRPr/>
            </a:pPr>
            <a:endParaRPr lang="en-US" dirty="0" smtClean="0">
              <a:solidFill>
                <a:schemeClr val="accent6">
                  <a:lumMod val="50000"/>
                </a:schemeClr>
              </a:solidFill>
              <a:hlinkClick r:id="rId3"/>
            </a:endParaRPr>
          </a:p>
          <a:p>
            <a:pPr marL="365760" indent="-283464" algn="ctr" fontAlgn="auto">
              <a:spcAft>
                <a:spcPts val="0"/>
              </a:spcAft>
              <a:buNone/>
              <a:defRPr/>
            </a:pPr>
            <a:r>
              <a:rPr lang="en-US" dirty="0" smtClean="0">
                <a:solidFill>
                  <a:schemeClr val="accent6">
                    <a:lumMod val="50000"/>
                  </a:schemeClr>
                </a:solidFill>
                <a:hlinkClick r:id="rId3"/>
              </a:rPr>
              <a:t>lancegaebe@nd.gov</a:t>
            </a:r>
          </a:p>
          <a:p>
            <a:pPr marL="365760" indent="-283464" algn="ctr" fontAlgn="auto">
              <a:spcAft>
                <a:spcPts val="0"/>
              </a:spcAft>
              <a:buFontTx/>
              <a:buNone/>
              <a:defRPr/>
            </a:pPr>
            <a:r>
              <a:rPr lang="en-US" dirty="0" smtClean="0">
                <a:solidFill>
                  <a:schemeClr val="accent6">
                    <a:lumMod val="50000"/>
                  </a:schemeClr>
                </a:solidFill>
                <a:hlinkClick r:id="rId3"/>
              </a:rPr>
              <a:t>gcfisher@nd.gov</a:t>
            </a:r>
          </a:p>
          <a:p>
            <a:pPr marL="365760" indent="-283464" algn="ctr" fontAlgn="auto">
              <a:spcAft>
                <a:spcPts val="0"/>
              </a:spcAft>
              <a:buFontTx/>
              <a:buNone/>
              <a:defRPr/>
            </a:pPr>
            <a:endParaRPr lang="en-US" dirty="0" smtClean="0">
              <a:solidFill>
                <a:schemeClr val="accent6">
                  <a:lumMod val="50000"/>
                </a:schemeClr>
              </a:solidFill>
              <a:hlinkClick r:id="rId3"/>
            </a:endParaRPr>
          </a:p>
          <a:p>
            <a:pPr marL="365760" indent="-283464" algn="ctr" fontAlgn="auto">
              <a:spcAft>
                <a:spcPts val="0"/>
              </a:spcAft>
              <a:buFontTx/>
              <a:buNone/>
              <a:defRPr/>
            </a:pPr>
            <a:r>
              <a:rPr lang="en-US" dirty="0" smtClean="0">
                <a:solidFill>
                  <a:schemeClr val="accent6">
                    <a:lumMod val="50000"/>
                  </a:schemeClr>
                </a:solidFill>
              </a:rPr>
              <a:t>Energy Impact Office</a:t>
            </a:r>
            <a:endParaRPr lang="en-US" u="sng" dirty="0" smtClean="0">
              <a:solidFill>
                <a:schemeClr val="accent6">
                  <a:lumMod val="50000"/>
                </a:schemeClr>
              </a:solidFill>
              <a:latin typeface="Arial" pitchFamily="34" charset="0"/>
              <a:cs typeface="Arial" pitchFamily="34" charset="0"/>
              <a:hlinkClick r:id="rId3"/>
            </a:endParaRPr>
          </a:p>
          <a:p>
            <a:pPr marL="365760" indent="-283464" algn="ctr" fontAlgn="auto">
              <a:spcAft>
                <a:spcPts val="0"/>
              </a:spcAft>
              <a:buFontTx/>
              <a:buNone/>
              <a:defRPr/>
            </a:pPr>
            <a:r>
              <a:rPr lang="en-US" u="sng" dirty="0" smtClean="0">
                <a:solidFill>
                  <a:schemeClr val="accent6">
                    <a:lumMod val="50000"/>
                  </a:schemeClr>
                </a:solidFill>
              </a:rPr>
              <a:t>www.nd.gov/energyimpact/</a:t>
            </a:r>
          </a:p>
          <a:p>
            <a:pPr marL="365760" indent="-283464" algn="ctr" fontAlgn="auto">
              <a:spcAft>
                <a:spcPts val="0"/>
              </a:spcAft>
              <a:buFontTx/>
              <a:buNone/>
              <a:defRPr/>
            </a:pPr>
            <a:r>
              <a:rPr lang="en-US" dirty="0" smtClean="0">
                <a:solidFill>
                  <a:schemeClr val="accent6">
                    <a:lumMod val="50000"/>
                  </a:schemeClr>
                </a:solidFill>
              </a:rPr>
              <a:t>701-328-2800</a:t>
            </a:r>
          </a:p>
          <a:p>
            <a:pPr marL="365760" indent="-283464" algn="ctr" fontAlgn="auto">
              <a:spcAft>
                <a:spcPts val="0"/>
              </a:spcAft>
              <a:buFontTx/>
              <a:buNone/>
              <a:defRPr/>
            </a:pPr>
            <a:endParaRPr lang="en-US" dirty="0" smtClean="0">
              <a:solidFill>
                <a:srgbClr val="A4472E"/>
              </a:solidFill>
            </a:endParaRPr>
          </a:p>
        </p:txBody>
      </p:sp>
      <p:sp>
        <p:nvSpPr>
          <p:cNvPr id="5" name="Slide Number Placeholder 4"/>
          <p:cNvSpPr>
            <a:spLocks noGrp="1"/>
          </p:cNvSpPr>
          <p:nvPr>
            <p:ph type="sldNum" sz="quarter" idx="12"/>
          </p:nvPr>
        </p:nvSpPr>
        <p:spPr/>
        <p:txBody>
          <a:bodyPr/>
          <a:lstStyle/>
          <a:p>
            <a:pPr>
              <a:defRPr/>
            </a:pPr>
            <a:fld id="{ABB5821B-986E-455F-A164-DD6CA9F69481}" type="slidenum">
              <a:rPr lang="en-US" smtClean="0"/>
              <a:pPr>
                <a:defRPr/>
              </a:pPr>
              <a:t>69</a:t>
            </a:fld>
            <a:endParaRPr lang="en-US" dirty="0"/>
          </a:p>
        </p:txBody>
      </p:sp>
      <p:pic>
        <p:nvPicPr>
          <p:cNvPr id="114691" name="Picture 4" descr="DTL logo 2011.jpg"/>
          <p:cNvPicPr>
            <a:picLocks noChangeAspect="1" noChangeArrowheads="1"/>
          </p:cNvPicPr>
          <p:nvPr/>
        </p:nvPicPr>
        <p:blipFill>
          <a:blip r:embed="rId4" cstate="print"/>
          <a:srcRect/>
          <a:stretch>
            <a:fillRect/>
          </a:stretch>
        </p:blipFill>
        <p:spPr bwMode="auto">
          <a:xfrm>
            <a:off x="2667000" y="1981200"/>
            <a:ext cx="3733800" cy="1447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own Arrow 54"/>
          <p:cNvSpPr/>
          <p:nvPr/>
        </p:nvSpPr>
        <p:spPr>
          <a:xfrm rot="1519830">
            <a:off x="7151688" y="3751263"/>
            <a:ext cx="361950" cy="928687"/>
          </a:xfrm>
          <a:prstGeom prst="downArrow">
            <a:avLst>
              <a:gd name="adj1" fmla="val 50000"/>
              <a:gd name="adj2" fmla="val 858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sp>
        <p:nvSpPr>
          <p:cNvPr id="56" name="Down Arrow 55"/>
          <p:cNvSpPr/>
          <p:nvPr/>
        </p:nvSpPr>
        <p:spPr>
          <a:xfrm rot="20202248" flipH="1">
            <a:off x="7956550" y="3748088"/>
            <a:ext cx="361950" cy="928687"/>
          </a:xfrm>
          <a:prstGeom prst="downArrow">
            <a:avLst>
              <a:gd name="adj1" fmla="val 50000"/>
              <a:gd name="adj2" fmla="val 858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pic>
        <p:nvPicPr>
          <p:cNvPr id="1052" name="Picture 28" descr="C:\Documents and Settings\bboustead\Local Settings\Temporary Internet Files\Content.IE5\CX8RULY1\MCj02829420000[1].wmf"/>
          <p:cNvPicPr>
            <a:picLocks noChangeAspect="1" noChangeArrowheads="1"/>
          </p:cNvPicPr>
          <p:nvPr/>
        </p:nvPicPr>
        <p:blipFill>
          <a:blip r:embed="rId3" cstate="print"/>
          <a:srcRect/>
          <a:stretch>
            <a:fillRect/>
          </a:stretch>
        </p:blipFill>
        <p:spPr bwMode="auto">
          <a:xfrm>
            <a:off x="3338854" y="1341934"/>
            <a:ext cx="2299946" cy="1285875"/>
          </a:xfrm>
          <a:prstGeom prst="rect">
            <a:avLst/>
          </a:prstGeom>
          <a:ln>
            <a:noFill/>
          </a:ln>
          <a:effectLst>
            <a:softEdge rad="112500"/>
          </a:effectLst>
        </p:spPr>
      </p:pic>
      <p:sp>
        <p:nvSpPr>
          <p:cNvPr id="25" name="Slide Number Placeholder 24"/>
          <p:cNvSpPr>
            <a:spLocks noGrp="1"/>
          </p:cNvSpPr>
          <p:nvPr>
            <p:ph type="sldNum" sz="quarter" idx="12"/>
          </p:nvPr>
        </p:nvSpPr>
        <p:spPr/>
        <p:txBody>
          <a:bodyPr/>
          <a:lstStyle/>
          <a:p>
            <a:fld id="{603766A0-45CB-4937-A8A6-AF7C3BCF1548}" type="slidenum">
              <a:rPr lang="en-US" smtClean="0"/>
              <a:pPr/>
              <a:t>7</a:t>
            </a:fld>
            <a:endParaRPr lang="en-US"/>
          </a:p>
        </p:txBody>
      </p:sp>
      <p:sp>
        <p:nvSpPr>
          <p:cNvPr id="6146" name="Rectangle 2"/>
          <p:cNvSpPr>
            <a:spLocks noGrp="1" noChangeArrowheads="1"/>
          </p:cNvSpPr>
          <p:nvPr>
            <p:ph type="title" idx="4294967295"/>
          </p:nvPr>
        </p:nvSpPr>
        <p:spPr>
          <a:xfrm>
            <a:off x="1644650" y="274638"/>
            <a:ext cx="7499350" cy="1143000"/>
          </a:xfrm>
          <a:extLst>
            <a:ext uri="{909E8E84-426E-40DD-AFC4-6F175D3DCCD1}"/>
            <a:ext uri="{91240B29-F687-4F45-9708-019B960494DF}"/>
          </a:extLst>
        </p:spPr>
        <p:txBody>
          <a:bodyPr>
            <a:noAutofit/>
          </a:bodyPr>
          <a:lstStyle/>
          <a:p>
            <a:pPr fontAlgn="auto">
              <a:spcAft>
                <a:spcPts val="0"/>
              </a:spcAft>
              <a:defRPr/>
            </a:pPr>
            <a:r>
              <a:rPr lang="en-US" b="1" dirty="0" smtClean="0">
                <a:ln>
                  <a:solidFill>
                    <a:schemeClr val="tx2"/>
                  </a:solidFill>
                </a:ln>
                <a:solidFill>
                  <a:schemeClr val="tx2">
                    <a:satMod val="130000"/>
                  </a:schemeClr>
                </a:solidFill>
                <a:effectLst>
                  <a:outerShdw blurRad="38100" dist="38100" dir="2700000" algn="tl">
                    <a:srgbClr val="000000">
                      <a:alpha val="43137"/>
                    </a:srgbClr>
                  </a:outerShdw>
                  <a:reflection blurRad="6350" stA="55000" endA="300" endPos="45500" dir="5400000" sy="-100000" algn="bl" rotWithShape="0"/>
                </a:effectLst>
                <a:latin typeface="Futura XBlk BT" pitchFamily="34" charset="0"/>
              </a:rPr>
              <a:t>6 ½% Oil Extraction Tax</a:t>
            </a:r>
            <a:endParaRPr lang="en-US" dirty="0" smtClean="0">
              <a:ln>
                <a:solidFill>
                  <a:schemeClr val="tx2"/>
                </a:solidFill>
              </a:ln>
              <a:solidFill>
                <a:srgbClr val="FFFF00"/>
              </a:solidFill>
              <a:effectLst>
                <a:outerShdw blurRad="38100" dist="38100" dir="2700000" algn="tl">
                  <a:srgbClr val="000000">
                    <a:alpha val="43137"/>
                  </a:srgbClr>
                </a:outerShdw>
                <a:reflection blurRad="6350" stA="55000" endA="300" endPos="45500" dir="5400000" sy="-100000" algn="bl" rotWithShape="0"/>
              </a:effectLst>
              <a:latin typeface="Futura XBlk BT" pitchFamily="34" charset="0"/>
            </a:endParaRPr>
          </a:p>
        </p:txBody>
      </p:sp>
      <p:pic>
        <p:nvPicPr>
          <p:cNvPr id="7" name="Picture 6" descr="capbldg.jpg"/>
          <p:cNvPicPr>
            <a:picLocks noChangeAspect="1"/>
          </p:cNvPicPr>
          <p:nvPr/>
        </p:nvPicPr>
        <p:blipFill>
          <a:blip r:embed="rId4" cstate="print">
            <a:clrChange>
              <a:clrFrom>
                <a:srgbClr val="83A4C3"/>
              </a:clrFrom>
              <a:clrTo>
                <a:srgbClr val="83A4C3">
                  <a:alpha val="0"/>
                </a:srgbClr>
              </a:clrTo>
            </a:clrChange>
            <a:duotone>
              <a:schemeClr val="bg2">
                <a:shade val="45000"/>
                <a:satMod val="135000"/>
              </a:schemeClr>
              <a:prstClr val="white"/>
            </a:duotone>
            <a:lum bright="20000" contrast="10000"/>
          </a:blip>
          <a:srcRect t="5336" r="13214" b="15987"/>
          <a:stretch>
            <a:fillRect/>
          </a:stretch>
        </p:blipFill>
        <p:spPr>
          <a:xfrm>
            <a:off x="2039264" y="3293596"/>
            <a:ext cx="1144395" cy="1071563"/>
          </a:xfrm>
          <a:prstGeom prst="rect">
            <a:avLst/>
          </a:prstGeom>
          <a:noFill/>
          <a:ln>
            <a:noFill/>
          </a:ln>
        </p:spPr>
      </p:pic>
      <p:pic>
        <p:nvPicPr>
          <p:cNvPr id="1049" name="Picture 25" descr="C:\Documents and Settings\bboustead\Local Settings\Temporary Internet Files\Content.IE5\5LJOLEVO\MCj02291470000[1].wmf"/>
          <p:cNvPicPr>
            <a:picLocks noChangeAspect="1" noChangeArrowheads="1"/>
          </p:cNvPicPr>
          <p:nvPr/>
        </p:nvPicPr>
        <p:blipFill>
          <a:blip r:embed="rId5" cstate="print">
            <a:lum bright="65000" contrast="-35000"/>
          </a:blip>
          <a:srcRect/>
          <a:stretch>
            <a:fillRect/>
          </a:stretch>
        </p:blipFill>
        <p:spPr bwMode="auto">
          <a:xfrm>
            <a:off x="4451799" y="3439995"/>
            <a:ext cx="1454827" cy="1071563"/>
          </a:xfrm>
          <a:prstGeom prst="rect">
            <a:avLst/>
          </a:prstGeom>
          <a:ln>
            <a:noFill/>
          </a:ln>
          <a:effectLst>
            <a:softEdge rad="112500"/>
          </a:effectLst>
        </p:spPr>
      </p:pic>
      <p:pic>
        <p:nvPicPr>
          <p:cNvPr id="49159" name="Picture 29" descr="C:\Program Files\Microsoft Office\MEDIA\CAGCAT10\j0183328.wmf"/>
          <p:cNvPicPr>
            <a:picLocks noChangeAspect="1" noChangeArrowheads="1"/>
          </p:cNvPicPr>
          <p:nvPr/>
        </p:nvPicPr>
        <p:blipFill>
          <a:blip r:embed="rId6" cstate="print">
            <a:lum bright="50000" contrast="-40000"/>
          </a:blip>
          <a:srcRect t="16667" b="22221"/>
          <a:stretch>
            <a:fillRect/>
          </a:stretch>
        </p:blipFill>
        <p:spPr bwMode="auto">
          <a:xfrm>
            <a:off x="6858000" y="2036763"/>
            <a:ext cx="1958975" cy="1214437"/>
          </a:xfrm>
          <a:prstGeom prst="rect">
            <a:avLst/>
          </a:prstGeom>
          <a:noFill/>
          <a:ln w="9525">
            <a:noFill/>
            <a:miter lim="800000"/>
            <a:headEnd/>
            <a:tailEnd/>
          </a:ln>
        </p:spPr>
      </p:pic>
      <p:sp>
        <p:nvSpPr>
          <p:cNvPr id="38" name="Up Arrow 37"/>
          <p:cNvSpPr/>
          <p:nvPr/>
        </p:nvSpPr>
        <p:spPr>
          <a:xfrm rot="13098189">
            <a:off x="3086100" y="2611438"/>
            <a:ext cx="495300" cy="962025"/>
          </a:xfrm>
          <a:prstGeom prst="upArrow">
            <a:avLst>
              <a:gd name="adj1" fmla="val 50000"/>
              <a:gd name="adj2" fmla="val 97496"/>
            </a:avLst>
          </a:prstGeom>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sp>
        <p:nvSpPr>
          <p:cNvPr id="39" name="Up Arrow 38"/>
          <p:cNvSpPr/>
          <p:nvPr/>
        </p:nvSpPr>
        <p:spPr>
          <a:xfrm rot="6693124" flipH="1">
            <a:off x="6103938" y="1804987"/>
            <a:ext cx="495300" cy="1285875"/>
          </a:xfrm>
          <a:prstGeom prst="upArrow">
            <a:avLst>
              <a:gd name="adj1" fmla="val 50000"/>
              <a:gd name="adj2" fmla="val 107058"/>
            </a:avLst>
          </a:prstGeom>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sp>
        <p:nvSpPr>
          <p:cNvPr id="42" name="Up Arrow 41"/>
          <p:cNvSpPr/>
          <p:nvPr/>
        </p:nvSpPr>
        <p:spPr>
          <a:xfrm rot="9742418" flipH="1">
            <a:off x="4733925" y="2619375"/>
            <a:ext cx="503238" cy="1143000"/>
          </a:xfrm>
          <a:prstGeom prst="upArrow">
            <a:avLst>
              <a:gd name="adj1" fmla="val 50000"/>
              <a:gd name="adj2" fmla="val 101634"/>
            </a:avLst>
          </a:prstGeom>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sp>
        <p:nvSpPr>
          <p:cNvPr id="43" name="Rectangle 42"/>
          <p:cNvSpPr/>
          <p:nvPr/>
        </p:nvSpPr>
        <p:spPr>
          <a:xfrm>
            <a:off x="1894115" y="3436465"/>
            <a:ext cx="1669143" cy="964502"/>
          </a:xfrm>
          <a:prstGeom prst="rect">
            <a:avLst/>
          </a:prstGeom>
          <a:noFill/>
        </p:spPr>
        <p:txBody>
          <a:bodyPr lIns="86447" tIns="43223" rIns="86447" bIns="43223">
            <a:spAutoFit/>
          </a:bodyPr>
          <a:lstStyle/>
          <a:p>
            <a:pPr algn="ctr" fontAlgn="auto">
              <a:spcBef>
                <a:spcPts val="0"/>
              </a:spcBef>
              <a:spcAft>
                <a:spcPts val="0"/>
              </a:spcAft>
              <a:defRPr/>
            </a:pPr>
            <a:r>
              <a:rPr lang="en-US" sz="5700" b="1" dirty="0">
                <a:ln w="10541" cmpd="sng">
                  <a:solidFill>
                    <a:srgbClr val="5F5F5F"/>
                  </a:solidFill>
                  <a:prstDash val="solid"/>
                </a:ln>
                <a:solidFill>
                  <a:srgbClr val="1C1C1C"/>
                </a:solidFill>
                <a:effectLst>
                  <a:innerShdw blurRad="63500" dist="50800" dir="5400000">
                    <a:prstClr val="black">
                      <a:alpha val="50000"/>
                    </a:prstClr>
                  </a:innerShdw>
                </a:effectLst>
              </a:rPr>
              <a:t>30%</a:t>
            </a:r>
          </a:p>
        </p:txBody>
      </p:sp>
      <p:sp>
        <p:nvSpPr>
          <p:cNvPr id="44" name="Rectangle 43"/>
          <p:cNvSpPr/>
          <p:nvPr/>
        </p:nvSpPr>
        <p:spPr>
          <a:xfrm>
            <a:off x="7003144" y="2180125"/>
            <a:ext cx="1741714" cy="964502"/>
          </a:xfrm>
          <a:prstGeom prst="rect">
            <a:avLst/>
          </a:prstGeom>
          <a:noFill/>
        </p:spPr>
        <p:txBody>
          <a:bodyPr lIns="86447" tIns="43223" rIns="86447" bIns="43223">
            <a:spAutoFit/>
          </a:bodyPr>
          <a:lstStyle/>
          <a:p>
            <a:pPr algn="ctr" fontAlgn="auto">
              <a:spcBef>
                <a:spcPts val="0"/>
              </a:spcBef>
              <a:spcAft>
                <a:spcPts val="0"/>
              </a:spcAft>
              <a:defRPr/>
            </a:pPr>
            <a:r>
              <a:rPr lang="en-US" sz="5700" b="1" dirty="0">
                <a:ln w="10541" cmpd="sng">
                  <a:solidFill>
                    <a:srgbClr val="5F5F5F"/>
                  </a:solidFill>
                  <a:prstDash val="solid"/>
                </a:ln>
                <a:solidFill>
                  <a:srgbClr val="1C1C1C"/>
                </a:solidFill>
                <a:effectLst>
                  <a:innerShdw blurRad="63500" dist="50800" dir="8100000">
                    <a:schemeClr val="tx2">
                      <a:alpha val="50000"/>
                    </a:schemeClr>
                  </a:innerShdw>
                </a:effectLst>
              </a:rPr>
              <a:t>20%</a:t>
            </a:r>
          </a:p>
        </p:txBody>
      </p:sp>
      <p:sp>
        <p:nvSpPr>
          <p:cNvPr id="45" name="Rectangle 44"/>
          <p:cNvSpPr/>
          <p:nvPr/>
        </p:nvSpPr>
        <p:spPr>
          <a:xfrm>
            <a:off x="4234084" y="3654302"/>
            <a:ext cx="1741714" cy="964502"/>
          </a:xfrm>
          <a:prstGeom prst="rect">
            <a:avLst/>
          </a:prstGeom>
          <a:noFill/>
        </p:spPr>
        <p:txBody>
          <a:bodyPr lIns="86447" tIns="43223" rIns="86447" bIns="43223">
            <a:spAutoFit/>
          </a:bodyPr>
          <a:lstStyle/>
          <a:p>
            <a:pPr algn="ctr" fontAlgn="auto">
              <a:spcBef>
                <a:spcPts val="0"/>
              </a:spcBef>
              <a:spcAft>
                <a:spcPts val="0"/>
              </a:spcAft>
              <a:defRPr/>
            </a:pPr>
            <a:r>
              <a:rPr lang="en-US" sz="5700" b="1" dirty="0">
                <a:ln w="10541" cmpd="sng">
                  <a:solidFill>
                    <a:srgbClr val="5F5F5F"/>
                  </a:solidFill>
                  <a:prstDash val="solid"/>
                </a:ln>
                <a:solidFill>
                  <a:srgbClr val="1C1C1C"/>
                </a:solidFill>
                <a:effectLst>
                  <a:innerShdw blurRad="114300">
                    <a:prstClr val="black"/>
                  </a:innerShdw>
                </a:effectLst>
              </a:rPr>
              <a:t>20%</a:t>
            </a:r>
          </a:p>
        </p:txBody>
      </p:sp>
      <p:sp>
        <p:nvSpPr>
          <p:cNvPr id="49166" name="TextBox 45"/>
          <p:cNvSpPr txBox="1">
            <a:spLocks noChangeArrowheads="1"/>
          </p:cNvSpPr>
          <p:nvPr/>
        </p:nvSpPr>
        <p:spPr bwMode="auto">
          <a:xfrm>
            <a:off x="1676400" y="4160838"/>
            <a:ext cx="1958975" cy="1041400"/>
          </a:xfrm>
          <a:prstGeom prst="rect">
            <a:avLst/>
          </a:prstGeom>
          <a:noFill/>
          <a:ln w="9525">
            <a:noFill/>
            <a:miter lim="800000"/>
            <a:headEnd/>
            <a:tailEnd/>
          </a:ln>
        </p:spPr>
        <p:txBody>
          <a:bodyPr lIns="86447" tIns="43223" rIns="86447" bIns="43223">
            <a:spAutoFit/>
          </a:bodyPr>
          <a:lstStyle/>
          <a:p>
            <a:pPr algn="ctr"/>
            <a:r>
              <a:rPr lang="en-US" sz="1700" b="1">
                <a:solidFill>
                  <a:srgbClr val="000000"/>
                </a:solidFill>
                <a:latin typeface="Verdana" pitchFamily="34" charset="0"/>
              </a:rPr>
              <a:t>State Share</a:t>
            </a:r>
          </a:p>
          <a:p>
            <a:pPr algn="ctr"/>
            <a:r>
              <a:rPr lang="en-US" sz="1500" b="1">
                <a:solidFill>
                  <a:srgbClr val="000000"/>
                </a:solidFill>
                <a:latin typeface="Verdana" pitchFamily="34" charset="0"/>
              </a:rPr>
              <a:t>(General Fund $300M cap per Biennium)</a:t>
            </a:r>
          </a:p>
        </p:txBody>
      </p:sp>
      <p:sp>
        <p:nvSpPr>
          <p:cNvPr id="49167" name="TextBox 46"/>
          <p:cNvSpPr txBox="1">
            <a:spLocks noChangeArrowheads="1"/>
          </p:cNvSpPr>
          <p:nvPr/>
        </p:nvSpPr>
        <p:spPr bwMode="auto">
          <a:xfrm>
            <a:off x="4306888" y="4491038"/>
            <a:ext cx="1741487" cy="865187"/>
          </a:xfrm>
          <a:prstGeom prst="rect">
            <a:avLst/>
          </a:prstGeom>
          <a:noFill/>
          <a:ln w="9525">
            <a:noFill/>
            <a:miter lim="800000"/>
            <a:headEnd/>
            <a:tailEnd/>
          </a:ln>
        </p:spPr>
        <p:txBody>
          <a:bodyPr lIns="86447" tIns="43223" rIns="86447" bIns="43223">
            <a:spAutoFit/>
          </a:bodyPr>
          <a:lstStyle/>
          <a:p>
            <a:pPr algn="ctr"/>
            <a:r>
              <a:rPr lang="en-US" sz="1700" b="1">
                <a:solidFill>
                  <a:srgbClr val="000000"/>
                </a:solidFill>
                <a:latin typeface="Verdana" pitchFamily="34" charset="0"/>
              </a:rPr>
              <a:t>Water Resources Trust Fund</a:t>
            </a:r>
          </a:p>
        </p:txBody>
      </p:sp>
      <p:sp>
        <p:nvSpPr>
          <p:cNvPr id="49168" name="TextBox 47"/>
          <p:cNvSpPr txBox="1">
            <a:spLocks noChangeArrowheads="1"/>
          </p:cNvSpPr>
          <p:nvPr/>
        </p:nvSpPr>
        <p:spPr bwMode="auto">
          <a:xfrm>
            <a:off x="6967538" y="3103563"/>
            <a:ext cx="1741487" cy="606425"/>
          </a:xfrm>
          <a:prstGeom prst="rect">
            <a:avLst/>
          </a:prstGeom>
          <a:noFill/>
          <a:ln w="9525">
            <a:noFill/>
            <a:miter lim="800000"/>
            <a:headEnd/>
            <a:tailEnd/>
          </a:ln>
        </p:spPr>
        <p:txBody>
          <a:bodyPr lIns="86447" tIns="43223" rIns="86447" bIns="43223">
            <a:spAutoFit/>
          </a:bodyPr>
          <a:lstStyle/>
          <a:p>
            <a:pPr algn="ctr"/>
            <a:r>
              <a:rPr lang="en-US" sz="1700" b="1">
                <a:solidFill>
                  <a:srgbClr val="000000"/>
                </a:solidFill>
                <a:latin typeface="Verdana" pitchFamily="34" charset="0"/>
              </a:rPr>
              <a:t>Education Purposes</a:t>
            </a:r>
          </a:p>
        </p:txBody>
      </p:sp>
      <p:sp>
        <p:nvSpPr>
          <p:cNvPr id="49169" name="TextBox 50"/>
          <p:cNvSpPr txBox="1">
            <a:spLocks noChangeArrowheads="1"/>
          </p:cNvSpPr>
          <p:nvPr/>
        </p:nvSpPr>
        <p:spPr bwMode="auto">
          <a:xfrm>
            <a:off x="6386513" y="4614863"/>
            <a:ext cx="1233487" cy="836612"/>
          </a:xfrm>
          <a:prstGeom prst="rect">
            <a:avLst/>
          </a:prstGeom>
          <a:noFill/>
          <a:ln w="9525">
            <a:noFill/>
            <a:miter lim="800000"/>
            <a:headEnd/>
            <a:tailEnd/>
          </a:ln>
        </p:spPr>
        <p:txBody>
          <a:bodyPr lIns="86447" tIns="43223" rIns="86447" bIns="43223">
            <a:spAutoFit/>
          </a:bodyPr>
          <a:lstStyle/>
          <a:p>
            <a:pPr algn="ctr"/>
            <a:r>
              <a:rPr lang="en-US" sz="1200" b="1">
                <a:solidFill>
                  <a:srgbClr val="000000"/>
                </a:solidFill>
                <a:latin typeface="Verdana" pitchFamily="34" charset="0"/>
              </a:rPr>
              <a:t>50% Common School Trust Fund</a:t>
            </a:r>
          </a:p>
        </p:txBody>
      </p:sp>
      <p:sp>
        <p:nvSpPr>
          <p:cNvPr id="49170" name="TextBox 51"/>
          <p:cNvSpPr txBox="1">
            <a:spLocks noChangeArrowheads="1"/>
          </p:cNvSpPr>
          <p:nvPr/>
        </p:nvSpPr>
        <p:spPr bwMode="auto">
          <a:xfrm>
            <a:off x="7764463" y="4614863"/>
            <a:ext cx="1379537" cy="1023937"/>
          </a:xfrm>
          <a:prstGeom prst="rect">
            <a:avLst/>
          </a:prstGeom>
          <a:noFill/>
          <a:ln w="9525">
            <a:noFill/>
            <a:miter lim="800000"/>
            <a:headEnd/>
            <a:tailEnd/>
          </a:ln>
        </p:spPr>
        <p:txBody>
          <a:bodyPr lIns="86447" tIns="43223" rIns="86447" bIns="43223">
            <a:spAutoFit/>
          </a:bodyPr>
          <a:lstStyle/>
          <a:p>
            <a:pPr algn="ctr"/>
            <a:r>
              <a:rPr lang="en-US" sz="1200" b="1">
                <a:solidFill>
                  <a:srgbClr val="000000"/>
                </a:solidFill>
                <a:latin typeface="Verdana" pitchFamily="34" charset="0"/>
              </a:rPr>
              <a:t>50% Foundation Aid Stabilization Fund</a:t>
            </a:r>
          </a:p>
        </p:txBody>
      </p:sp>
      <p:pic>
        <p:nvPicPr>
          <p:cNvPr id="28" name="Picture 27" descr="capbldg.jpg"/>
          <p:cNvPicPr>
            <a:picLocks noChangeAspect="1"/>
          </p:cNvPicPr>
          <p:nvPr/>
        </p:nvPicPr>
        <p:blipFill>
          <a:blip r:embed="rId4" cstate="print">
            <a:clrChange>
              <a:clrFrom>
                <a:srgbClr val="83A4C3"/>
              </a:clrFrom>
              <a:clrTo>
                <a:srgbClr val="83A4C3">
                  <a:alpha val="0"/>
                </a:srgbClr>
              </a:clrTo>
            </a:clrChange>
            <a:duotone>
              <a:schemeClr val="bg2">
                <a:shade val="45000"/>
                <a:satMod val="135000"/>
              </a:schemeClr>
              <a:prstClr val="white"/>
            </a:duotone>
            <a:lum bright="20000" contrast="10000"/>
          </a:blip>
          <a:srcRect t="5336" r="13214" b="15987"/>
          <a:stretch>
            <a:fillRect/>
          </a:stretch>
        </p:blipFill>
        <p:spPr>
          <a:xfrm>
            <a:off x="613235" y="1956484"/>
            <a:ext cx="1144395" cy="1071563"/>
          </a:xfrm>
          <a:prstGeom prst="rect">
            <a:avLst/>
          </a:prstGeom>
          <a:noFill/>
          <a:ln>
            <a:noFill/>
          </a:ln>
        </p:spPr>
      </p:pic>
      <p:sp>
        <p:nvSpPr>
          <p:cNvPr id="29" name="Up Arrow 28"/>
          <p:cNvSpPr/>
          <p:nvPr/>
        </p:nvSpPr>
        <p:spPr>
          <a:xfrm rot="15073938">
            <a:off x="2418557" y="1807368"/>
            <a:ext cx="495300" cy="1116013"/>
          </a:xfrm>
          <a:prstGeom prst="upArrow">
            <a:avLst>
              <a:gd name="adj1" fmla="val 50000"/>
              <a:gd name="adj2" fmla="val 97496"/>
            </a:avLst>
          </a:prstGeom>
        </p:spPr>
        <p:style>
          <a:lnRef idx="2">
            <a:schemeClr val="accent1">
              <a:shade val="50000"/>
            </a:schemeClr>
          </a:lnRef>
          <a:fillRef idx="1">
            <a:schemeClr val="accent1"/>
          </a:fillRef>
          <a:effectRef idx="0">
            <a:schemeClr val="accent1"/>
          </a:effectRef>
          <a:fontRef idx="minor">
            <a:schemeClr val="lt1"/>
          </a:fontRef>
        </p:style>
        <p:txBody>
          <a:bodyPr lIns="86447" tIns="43223" rIns="86447" bIns="43223" anchor="ctr"/>
          <a:lstStyle/>
          <a:p>
            <a:pPr algn="ctr" fontAlgn="auto">
              <a:spcBef>
                <a:spcPts val="0"/>
              </a:spcBef>
              <a:spcAft>
                <a:spcPts val="0"/>
              </a:spcAft>
              <a:defRPr/>
            </a:pPr>
            <a:endParaRPr lang="en-US" dirty="0"/>
          </a:p>
        </p:txBody>
      </p:sp>
      <p:sp>
        <p:nvSpPr>
          <p:cNvPr id="30" name="Rectangle 29"/>
          <p:cNvSpPr/>
          <p:nvPr/>
        </p:nvSpPr>
        <p:spPr>
          <a:xfrm>
            <a:off x="468086" y="2170603"/>
            <a:ext cx="1669143" cy="964502"/>
          </a:xfrm>
          <a:prstGeom prst="rect">
            <a:avLst/>
          </a:prstGeom>
          <a:noFill/>
        </p:spPr>
        <p:txBody>
          <a:bodyPr lIns="86447" tIns="43223" rIns="86447" bIns="43223">
            <a:spAutoFit/>
          </a:bodyPr>
          <a:lstStyle/>
          <a:p>
            <a:pPr algn="ctr" fontAlgn="auto">
              <a:spcBef>
                <a:spcPts val="0"/>
              </a:spcBef>
              <a:spcAft>
                <a:spcPts val="0"/>
              </a:spcAft>
              <a:defRPr/>
            </a:pPr>
            <a:r>
              <a:rPr lang="en-US" sz="5700" b="1" dirty="0">
                <a:ln w="10541" cmpd="sng">
                  <a:solidFill>
                    <a:srgbClr val="5F5F5F"/>
                  </a:solidFill>
                  <a:prstDash val="solid"/>
                </a:ln>
                <a:solidFill>
                  <a:srgbClr val="1C1C1C"/>
                </a:solidFill>
                <a:effectLst>
                  <a:innerShdw blurRad="63500" dist="50800" dir="5400000">
                    <a:prstClr val="black">
                      <a:alpha val="50000"/>
                    </a:prstClr>
                  </a:innerShdw>
                </a:effectLst>
              </a:rPr>
              <a:t>30%</a:t>
            </a:r>
          </a:p>
        </p:txBody>
      </p:sp>
      <p:sp>
        <p:nvSpPr>
          <p:cNvPr id="49174" name="TextBox 30"/>
          <p:cNvSpPr txBox="1">
            <a:spLocks noChangeArrowheads="1"/>
          </p:cNvSpPr>
          <p:nvPr/>
        </p:nvSpPr>
        <p:spPr bwMode="auto">
          <a:xfrm>
            <a:off x="250825" y="2894013"/>
            <a:ext cx="1958975" cy="349250"/>
          </a:xfrm>
          <a:prstGeom prst="rect">
            <a:avLst/>
          </a:prstGeom>
          <a:noFill/>
          <a:ln w="9525">
            <a:noFill/>
            <a:miter lim="800000"/>
            <a:headEnd/>
            <a:tailEnd/>
          </a:ln>
        </p:spPr>
        <p:txBody>
          <a:bodyPr lIns="86447" tIns="43223" rIns="86447" bIns="43223">
            <a:spAutoFit/>
          </a:bodyPr>
          <a:lstStyle/>
          <a:p>
            <a:pPr algn="ctr"/>
            <a:r>
              <a:rPr lang="en-US" sz="1700" b="1">
                <a:solidFill>
                  <a:srgbClr val="000000"/>
                </a:solidFill>
                <a:latin typeface="Verdana" pitchFamily="34" charset="0"/>
              </a:rPr>
              <a:t>Legacy Fund</a:t>
            </a:r>
            <a:endParaRPr lang="en-US" sz="1500" b="1">
              <a:solidFill>
                <a:srgbClr val="000000"/>
              </a:solidFill>
              <a:latin typeface="Verdana" pitchFamily="34" charset="0"/>
            </a:endParaRPr>
          </a:p>
        </p:txBody>
      </p:sp>
      <p:pic>
        <p:nvPicPr>
          <p:cNvPr id="49175" name="Picture 26" descr="DTL logo 2011.jpg"/>
          <p:cNvPicPr>
            <a:picLocks noChangeAspect="1" noChangeArrowheads="1"/>
          </p:cNvPicPr>
          <p:nvPr/>
        </p:nvPicPr>
        <p:blipFill>
          <a:blip r:embed="rId7" cstate="print"/>
          <a:srcRect/>
          <a:stretch>
            <a:fillRect/>
          </a:stretch>
        </p:blipFill>
        <p:spPr bwMode="auto">
          <a:xfrm>
            <a:off x="6858000" y="6096000"/>
            <a:ext cx="2133600" cy="53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3766A0-45CB-4937-A8A6-AF7C3BCF1548}" type="slidenum">
              <a:rPr lang="en-US" smtClean="0"/>
              <a:pPr/>
              <a:t>8</a:t>
            </a:fld>
            <a:endParaRPr lang="en-US"/>
          </a:p>
        </p:txBody>
      </p:sp>
      <p:graphicFrame>
        <p:nvGraphicFramePr>
          <p:cNvPr id="3" name="Object 2"/>
          <p:cNvGraphicFramePr>
            <a:graphicFrameLocks noChangeAspect="1"/>
          </p:cNvGraphicFramePr>
          <p:nvPr/>
        </p:nvGraphicFramePr>
        <p:xfrm>
          <a:off x="2016125" y="0"/>
          <a:ext cx="5111750" cy="6858000"/>
        </p:xfrm>
        <a:graphic>
          <a:graphicData uri="http://schemas.openxmlformats.org/presentationml/2006/ole">
            <p:oleObj spid="_x0000_s252930" name="Document" r:id="rId3" imgW="6757200" imgH="9066339" progId="">
              <p:embed/>
            </p:oleObj>
          </a:graphicData>
        </a:graphic>
      </p:graphicFrame>
      <p:sp>
        <p:nvSpPr>
          <p:cNvPr id="4" name="Oval 3"/>
          <p:cNvSpPr/>
          <p:nvPr/>
        </p:nvSpPr>
        <p:spPr>
          <a:xfrm>
            <a:off x="2590800" y="2286000"/>
            <a:ext cx="1524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normAutofit fontScale="90000"/>
          </a:bodyPr>
          <a:lstStyle/>
          <a:p>
            <a:r>
              <a:rPr lang="en-US" sz="4000" b="1" dirty="0" smtClean="0">
                <a:solidFill>
                  <a:srgbClr val="A4472E"/>
                </a:solidFill>
                <a:effectLst/>
                <a:latin typeface="Gill Sans MT" pitchFamily="34" charset="0"/>
              </a:rPr>
              <a:t>Oil Tax Distribution </a:t>
            </a:r>
            <a:br>
              <a:rPr lang="en-US" sz="4000" b="1" dirty="0" smtClean="0">
                <a:solidFill>
                  <a:srgbClr val="A4472E"/>
                </a:solidFill>
                <a:effectLst/>
                <a:latin typeface="Gill Sans MT" pitchFamily="34" charset="0"/>
              </a:rPr>
            </a:br>
            <a:r>
              <a:rPr lang="en-US" sz="4000" b="1" dirty="0" smtClean="0">
                <a:solidFill>
                  <a:srgbClr val="A4472E"/>
                </a:solidFill>
                <a:effectLst/>
                <a:latin typeface="Gill Sans MT" pitchFamily="34" charset="0"/>
              </a:rPr>
              <a:t>To Western North Dakota</a:t>
            </a:r>
            <a:endParaRPr lang="en-US" sz="4000" b="1" dirty="0">
              <a:solidFill>
                <a:srgbClr val="A4472E"/>
              </a:solidFill>
              <a:effectLst/>
              <a:latin typeface="Gill Sans MT" pitchFamily="34" charset="0"/>
            </a:endParaRPr>
          </a:p>
        </p:txBody>
      </p:sp>
      <p:sp>
        <p:nvSpPr>
          <p:cNvPr id="3" name="Subtitle 2"/>
          <p:cNvSpPr>
            <a:spLocks noGrp="1"/>
          </p:cNvSpPr>
          <p:nvPr>
            <p:ph type="subTitle" idx="1"/>
          </p:nvPr>
        </p:nvSpPr>
        <p:spPr>
          <a:xfrm>
            <a:off x="914400" y="1295400"/>
            <a:ext cx="7315200" cy="4267200"/>
          </a:xfrm>
        </p:spPr>
        <p:txBody>
          <a:bodyPr>
            <a:normAutofit fontScale="77500" lnSpcReduction="20000"/>
          </a:bodyPr>
          <a:lstStyle/>
          <a:p>
            <a:pPr lvl="0" algn="l">
              <a:buFont typeface="Wingdings" pitchFamily="2" charset="2"/>
              <a:buChar char="§"/>
            </a:pPr>
            <a:r>
              <a:rPr lang="en-US" dirty="0" smtClean="0">
                <a:solidFill>
                  <a:srgbClr val="A4472E"/>
                </a:solidFill>
              </a:rPr>
              <a:t>140% increase in oil and gas gross production tax allocations estimated $590 million: </a:t>
            </a:r>
          </a:p>
          <a:p>
            <a:pPr lvl="1" algn="l">
              <a:buFont typeface="Wingdings" pitchFamily="2" charset="2"/>
              <a:buChar char="Ø"/>
            </a:pPr>
            <a:r>
              <a:rPr lang="en-US" dirty="0" smtClean="0">
                <a:solidFill>
                  <a:srgbClr val="A4472E"/>
                </a:solidFill>
              </a:rPr>
              <a:t>$314 million to counties</a:t>
            </a:r>
          </a:p>
          <a:p>
            <a:pPr lvl="1" algn="l">
              <a:buFont typeface="Wingdings" pitchFamily="2" charset="2"/>
              <a:buChar char="Ø"/>
            </a:pPr>
            <a:r>
              <a:rPr lang="en-US" dirty="0" smtClean="0">
                <a:solidFill>
                  <a:srgbClr val="A4472E"/>
                </a:solidFill>
              </a:rPr>
              <a:t>$198 million to cities</a:t>
            </a:r>
          </a:p>
          <a:p>
            <a:pPr lvl="1" algn="l">
              <a:buFont typeface="Wingdings" pitchFamily="2" charset="2"/>
              <a:buChar char="Ø"/>
            </a:pPr>
            <a:r>
              <a:rPr lang="en-US" dirty="0" smtClean="0">
                <a:solidFill>
                  <a:srgbClr val="A4472E"/>
                </a:solidFill>
              </a:rPr>
              <a:t>$47 million to school districts</a:t>
            </a:r>
          </a:p>
          <a:p>
            <a:pPr lvl="1" algn="l">
              <a:buFont typeface="Wingdings" pitchFamily="2" charset="2"/>
              <a:buChar char="Ø"/>
            </a:pPr>
            <a:r>
              <a:rPr lang="en-US" dirty="0" smtClean="0">
                <a:solidFill>
                  <a:srgbClr val="A4472E"/>
                </a:solidFill>
              </a:rPr>
              <a:t>$31 million to townships</a:t>
            </a:r>
          </a:p>
          <a:p>
            <a:pPr lvl="0" algn="l">
              <a:buFont typeface="Arial" pitchFamily="34" charset="0"/>
              <a:buChar char="•"/>
            </a:pPr>
            <a:endParaRPr lang="en-US" dirty="0" smtClean="0">
              <a:solidFill>
                <a:srgbClr val="A4472E"/>
              </a:solidFill>
            </a:endParaRPr>
          </a:p>
          <a:p>
            <a:pPr lvl="0" algn="l">
              <a:buFont typeface="Wingdings" pitchFamily="2" charset="2"/>
              <a:buChar char="§"/>
            </a:pPr>
            <a:r>
              <a:rPr lang="en-US" dirty="0" smtClean="0">
                <a:solidFill>
                  <a:srgbClr val="A4472E"/>
                </a:solidFill>
              </a:rPr>
              <a:t>More than $1.5 billion for highway improvement projects as well as county, township and city road improvements</a:t>
            </a:r>
          </a:p>
          <a:p>
            <a:pPr lvl="0" algn="l">
              <a:buFont typeface="Wingdings" pitchFamily="2" charset="2"/>
              <a:buChar char="§"/>
            </a:pPr>
            <a:endParaRPr lang="en-US" dirty="0" smtClean="0">
              <a:solidFill>
                <a:srgbClr val="A4472E"/>
              </a:solidFill>
            </a:endParaRPr>
          </a:p>
          <a:p>
            <a:pPr lvl="0" algn="l">
              <a:buFont typeface="Wingdings" pitchFamily="2" charset="2"/>
              <a:buChar char="§"/>
            </a:pPr>
            <a:r>
              <a:rPr lang="en-US" dirty="0" smtClean="0">
                <a:solidFill>
                  <a:srgbClr val="A4472E"/>
                </a:solidFill>
              </a:rPr>
              <a:t>$10 million from the Strategic Investment and Improvements Fund (</a:t>
            </a:r>
            <a:r>
              <a:rPr lang="en-US" dirty="0" err="1" smtClean="0">
                <a:solidFill>
                  <a:srgbClr val="A4472E"/>
                </a:solidFill>
              </a:rPr>
              <a:t>SIIF</a:t>
            </a:r>
            <a:r>
              <a:rPr lang="en-US" dirty="0" smtClean="0">
                <a:solidFill>
                  <a:srgbClr val="A4472E"/>
                </a:solidFill>
              </a:rPr>
              <a:t>) for critical-access hospitals</a:t>
            </a:r>
          </a:p>
          <a:p>
            <a:pPr lvl="0" algn="l">
              <a:buFont typeface="Wingdings" pitchFamily="2" charset="2"/>
              <a:buChar char="§"/>
            </a:pPr>
            <a:endParaRPr lang="en-US" dirty="0" smtClean="0">
              <a:solidFill>
                <a:srgbClr val="A4472E"/>
              </a:solidFill>
            </a:endParaRPr>
          </a:p>
          <a:p>
            <a:pPr lvl="0" algn="l">
              <a:buFont typeface="Wingdings" pitchFamily="2" charset="2"/>
              <a:buChar char="§"/>
            </a:pPr>
            <a:r>
              <a:rPr lang="en-US" dirty="0" smtClean="0">
                <a:solidFill>
                  <a:srgbClr val="A4472E"/>
                </a:solidFill>
              </a:rPr>
              <a:t>$10 million in </a:t>
            </a:r>
            <a:r>
              <a:rPr lang="en-US" dirty="0" err="1" smtClean="0">
                <a:solidFill>
                  <a:srgbClr val="A4472E"/>
                </a:solidFill>
              </a:rPr>
              <a:t>SIIF</a:t>
            </a:r>
            <a:r>
              <a:rPr lang="en-US" dirty="0" smtClean="0">
                <a:solidFill>
                  <a:srgbClr val="A4472E"/>
                </a:solidFill>
              </a:rPr>
              <a:t> funding for law enforcement grants and projects</a:t>
            </a:r>
          </a:p>
          <a:p>
            <a:endParaRPr lang="en-US" dirty="0"/>
          </a:p>
        </p:txBody>
      </p:sp>
      <p:sp>
        <p:nvSpPr>
          <p:cNvPr id="4" name="Slide Number Placeholder 3"/>
          <p:cNvSpPr>
            <a:spLocks noGrp="1"/>
          </p:cNvSpPr>
          <p:nvPr>
            <p:ph type="sldNum" sz="quarter" idx="12"/>
          </p:nvPr>
        </p:nvSpPr>
        <p:spPr/>
        <p:txBody>
          <a:bodyPr/>
          <a:lstStyle/>
          <a:p>
            <a:fld id="{603766A0-45CB-4937-A8A6-AF7C3BCF1548}" type="slidenum">
              <a:rPr lang="en-US" smtClean="0"/>
              <a:pPr/>
              <a:t>9</a:t>
            </a:fld>
            <a:endParaRPr lang="en-US"/>
          </a:p>
        </p:txBody>
      </p:sp>
    </p:spTree>
  </p:cSld>
  <p:clrMapOvr>
    <a:masterClrMapping/>
  </p:clrMapOvr>
</p:sld>
</file>

<file path=ppt/theme/_rels/them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1_Green curves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1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2D4328B-7AED-4019-A1E2-17EAB1A500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 curves template Segoe</Template>
  <TotalTime>14482</TotalTime>
  <Words>3879</Words>
  <Application>Microsoft Office PowerPoint</Application>
  <PresentationFormat>On-screen Show (4:3)</PresentationFormat>
  <Paragraphs>1156</Paragraphs>
  <Slides>69</Slides>
  <Notes>23</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69</vt:i4>
      </vt:variant>
    </vt:vector>
  </HeadingPairs>
  <TitlesOfParts>
    <vt:vector size="75" baseType="lpstr">
      <vt:lpstr>1_Green curves template Segoe</vt:lpstr>
      <vt:lpstr>Custom Design</vt:lpstr>
      <vt:lpstr>White with Courier font for code slides</vt:lpstr>
      <vt:lpstr>Trek</vt:lpstr>
      <vt:lpstr>1_Trek</vt:lpstr>
      <vt:lpstr>Document</vt:lpstr>
      <vt:lpstr>Western ND School district funding information session</vt:lpstr>
      <vt:lpstr>Slide 2</vt:lpstr>
      <vt:lpstr>Slide 3</vt:lpstr>
      <vt:lpstr>Slide 4</vt:lpstr>
      <vt:lpstr>Slide 5</vt:lpstr>
      <vt:lpstr>Slide 6</vt:lpstr>
      <vt:lpstr>6 ½% Oil Extraction Tax</vt:lpstr>
      <vt:lpstr>Slide 8</vt:lpstr>
      <vt:lpstr>Oil Tax Distribution  To Western North Dakota</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Contact Information</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Contact Information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INFRASTRUCTURE AND IMPACT OFFICE</dc:title>
  <dc:creator>Gerard C. Fisher</dc:creator>
  <cp:lastModifiedBy>NDAOGPC Office</cp:lastModifiedBy>
  <cp:revision>997</cp:revision>
  <dcterms:created xsi:type="dcterms:W3CDTF">2012-01-09T14:44:31Z</dcterms:created>
  <dcterms:modified xsi:type="dcterms:W3CDTF">2013-07-17T15:47:23Z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TC102867389990</vt:lpwstr>
  </property>
</Properties>
</file>